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  <p:sldId id="261" r:id="rId7"/>
    <p:sldId id="265" r:id="rId8"/>
    <p:sldId id="262" r:id="rId9"/>
    <p:sldId id="266" r:id="rId10"/>
    <p:sldId id="263" r:id="rId11"/>
    <p:sldId id="264" r:id="rId12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HelloArchitect" panose="02000603000000000000" pitchFamily="2" charset="0"/>
      <p:regular r:id="rId19"/>
    </p:embeddedFont>
    <p:embeddedFont>
      <p:font typeface="HelloBigDeal" panose="02000603000000000000" pitchFamily="2" charset="0"/>
      <p:regular r:id="rId20"/>
    </p:embeddedFont>
    <p:embeddedFont>
      <p:font typeface="HelloPicasso" panose="02000603000000000000" pitchFamily="2" charset="0"/>
      <p:regular r:id="rId21"/>
    </p:embeddedFont>
    <p:embeddedFont>
      <p:font typeface="K26ComicKats" panose="02000603000000000000" pitchFamily="2" charset="0"/>
      <p:regular r:id="rId22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L8q9o7jsk4eS4DjapXETEg==" hashData="6O1zEnQd2F9Sy9vE+sumLtyKhbyFl41Wh49XRBzGTO3oD5hrpeQKszYYJHBTOIofmA6CA0I1WZUwx+uk6mV9E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79E2"/>
    <a:srgbClr val="DC12A2"/>
    <a:srgbClr val="EA2630"/>
    <a:srgbClr val="04C804"/>
    <a:srgbClr val="ED23A9"/>
    <a:srgbClr val="FE7C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81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160ED7-1D8C-43D0-A39E-2139A5CF04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2FBD7B3-3129-404D-9691-BFEB04385E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022D77-BC92-4571-83C9-79777A0C4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6009C-524D-417A-AE39-E5D6D6C9AE12}" type="datetimeFigureOut">
              <a:rPr lang="fr-CA" smtClean="0"/>
              <a:t>2020-05-02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FE9538B-E240-4D65-87F4-95E01CD69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A59E521-C11A-4C36-AEFF-2588368A4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346DA-3508-4231-89FC-D2263257107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52341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A35F18-6EB3-4335-9B79-34F8C04BB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078C828-C849-4AC9-8A1E-204F0288E0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9564DBF-0A76-4431-9DB9-F401B81B3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6009C-524D-417A-AE39-E5D6D6C9AE12}" type="datetimeFigureOut">
              <a:rPr lang="fr-CA" smtClean="0"/>
              <a:t>2020-05-02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0A040C5-0AAF-4B70-91AA-4ED6C36DF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6E5500-201D-4D50-AC1A-900A67A75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346DA-3508-4231-89FC-D2263257107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15067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EE4C9D7-3955-4594-980C-D3E6ED15CC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E6E17D8-F4B3-4BD8-8462-C263641F7F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92F43A-9D89-4B80-8A13-36202F757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6009C-524D-417A-AE39-E5D6D6C9AE12}" type="datetimeFigureOut">
              <a:rPr lang="fr-CA" smtClean="0"/>
              <a:t>2020-05-02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9C3E054-A28C-4ABE-B5E4-1DFD3F98F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A144E6-F08B-4FDC-BF0E-550DE491B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346DA-3508-4231-89FC-D2263257107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25369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546C0F-A637-4424-A0C0-72F64225F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C36BF0-44EC-40B0-A76E-E41BB8546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A9F8110-AFB3-48FB-8A59-BA7757DB8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6009C-524D-417A-AE39-E5D6D6C9AE12}" type="datetimeFigureOut">
              <a:rPr lang="fr-CA" smtClean="0"/>
              <a:t>2020-05-02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E2CB900-8947-4AE3-9E6B-52A64D44E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3CD8307-029B-475B-A803-B23DAD53A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346DA-3508-4231-89FC-D2263257107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0839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149406-BCC4-406A-9D04-2B599C93B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64CB55C-3466-47C8-8CDE-B2F0F792E5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C4A989F-9535-477B-A974-E49FA75E6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6009C-524D-417A-AE39-E5D6D6C9AE12}" type="datetimeFigureOut">
              <a:rPr lang="fr-CA" smtClean="0"/>
              <a:t>2020-05-02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E78254A-FE52-4265-8CA4-B9EDBB953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E8D933-038C-4ACE-B55C-0CC6FCC44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346DA-3508-4231-89FC-D2263257107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7031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FA1C5F-2D6A-4059-842A-C9F98663B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85CA414-F8E4-4DB3-BEAD-583BD8E27D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D891D93-8819-429D-9426-8E28A59E5D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128A2EA-24AE-414E-8B38-D2DD3F966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6009C-524D-417A-AE39-E5D6D6C9AE12}" type="datetimeFigureOut">
              <a:rPr lang="fr-CA" smtClean="0"/>
              <a:t>2020-05-02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16F84D3-664F-49DE-8DBC-F7FFFB98E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6D6ADB-B380-4E8E-8D5F-19CAC6662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346DA-3508-4231-89FC-D2263257107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91295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26EE3E-7CC3-4F50-A69B-BA9EBDF77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22941AE-A269-4260-A9C7-4D2F64AE4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8535841-5112-4597-AFD8-A2A97DC4CF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B1A4433-4872-4940-9BD5-AB4D43E7A5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1762989-9563-4760-A945-5D82850A64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7D67D13-B1E1-45DD-AF9F-D1A2EA0CA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6009C-524D-417A-AE39-E5D6D6C9AE12}" type="datetimeFigureOut">
              <a:rPr lang="fr-CA" smtClean="0"/>
              <a:t>2020-05-02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A866E2C-71AA-47E1-B637-37891C69B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D60C88C-3859-4CE5-BC80-38F97892A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346DA-3508-4231-89FC-D2263257107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52609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B8E909-7ED4-4AB5-B8DA-85892A316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2FC83AE-5218-42C6-AE17-F2F703897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6009C-524D-417A-AE39-E5D6D6C9AE12}" type="datetimeFigureOut">
              <a:rPr lang="fr-CA" smtClean="0"/>
              <a:t>2020-05-02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6FBBF54-E612-493A-A398-43B364C50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899ED7E-264C-4D37-96F4-FE79B8031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346DA-3508-4231-89FC-D2263257107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30309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A846966-709A-40AA-A77D-EB3D0259C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6009C-524D-417A-AE39-E5D6D6C9AE12}" type="datetimeFigureOut">
              <a:rPr lang="fr-CA" smtClean="0"/>
              <a:t>2020-05-02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E1FB43E-52F6-41E0-B2D5-05CCADA1E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EEDB9A3-73D0-4550-99EC-81076AB2F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346DA-3508-4231-89FC-D2263257107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11780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2F22FA-B4B4-44DF-BADC-C562CC051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FB798E-3E31-4AC1-8DAE-C3B8F1DDA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FCFF185-EAD3-478C-AE02-502104E5D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F5D07FC-0CC2-4251-A454-61C33621D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6009C-524D-417A-AE39-E5D6D6C9AE12}" type="datetimeFigureOut">
              <a:rPr lang="fr-CA" smtClean="0"/>
              <a:t>2020-05-02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08FCBB4-999B-42ED-A99D-0C6FB631E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99E615A-9302-41B2-88AD-9DEBD5CFA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346DA-3508-4231-89FC-D2263257107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33349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E693BF-1368-489B-9D91-D180C079A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41C8FF4-962A-434B-9598-7225D2E6D3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030C775-7F1F-460F-81FE-9B83FAF1CB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C3173EB-6E7D-4583-95ED-93C139D94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6009C-524D-417A-AE39-E5D6D6C9AE12}" type="datetimeFigureOut">
              <a:rPr lang="fr-CA" smtClean="0"/>
              <a:t>2020-05-02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745BBA8-DF06-4322-BAD2-1885EC7BA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2A0EEF-E231-48A9-BD6B-A9E5B632C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346DA-3508-4231-89FC-D2263257107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17178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837F965-103B-41E7-9F9F-4569CF1FD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515D214-66CE-4B5F-A64E-2571052CB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48C023-4D81-47EC-A6EF-D42767CFB7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6009C-524D-417A-AE39-E5D6D6C9AE12}" type="datetimeFigureOut">
              <a:rPr lang="fr-CA" smtClean="0"/>
              <a:t>2020-05-02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003077B-009D-4125-9560-BB3F969F77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CE3FDDB-F1BE-4881-AD27-E273EAFCF6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346DA-3508-4231-89FC-D2263257107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87328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roue à vent, chaîne&#10;&#10;Description générée automatiquement">
            <a:extLst>
              <a:ext uri="{FF2B5EF4-FFF2-40B4-BE49-F238E27FC236}">
                <a16:creationId xmlns:a16="http://schemas.microsoft.com/office/drawing/2014/main" id="{4844CAC0-8B1F-421F-A520-DFE2289638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" b="1510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0CDBB6-FD7B-44D8-B244-463D8B775F58}"/>
              </a:ext>
            </a:extLst>
          </p:cNvPr>
          <p:cNvSpPr/>
          <p:nvPr/>
        </p:nvSpPr>
        <p:spPr>
          <a:xfrm>
            <a:off x="4116283" y="520918"/>
            <a:ext cx="9989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BigDeal" panose="02000603000000000000" pitchFamily="2" charset="0"/>
                <a:ea typeface="HelloBigDeal" panose="02000603000000000000" pitchFamily="2" charset="0"/>
              </a:rPr>
              <a:t>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7546BC-71CE-4FF2-88C9-8137A1DF92AA}"/>
              </a:ext>
            </a:extLst>
          </p:cNvPr>
          <p:cNvSpPr/>
          <p:nvPr/>
        </p:nvSpPr>
        <p:spPr>
          <a:xfrm>
            <a:off x="4941461" y="28476"/>
            <a:ext cx="736131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15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26ComicKats" panose="02000603000000000000" pitchFamily="2" charset="0"/>
                <a:ea typeface="K26ComicKats" panose="02000603000000000000" pitchFamily="2" charset="0"/>
              </a:rPr>
              <a:t>phrases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175DA3-F0C4-48F5-8E44-AB97D25D610A}"/>
              </a:ext>
            </a:extLst>
          </p:cNvPr>
          <p:cNvSpPr/>
          <p:nvPr/>
        </p:nvSpPr>
        <p:spPr>
          <a:xfrm>
            <a:off x="5583465" y="1405326"/>
            <a:ext cx="607730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26ComicKats" panose="02000603000000000000" pitchFamily="2" charset="0"/>
                <a:ea typeface="K26ComicKats" panose="02000603000000000000" pitchFamily="2" charset="0"/>
              </a:rPr>
              <a:t>arc-</a:t>
            </a:r>
            <a:r>
              <a:rPr lang="fr-F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BigDeal" panose="02000603000000000000" pitchFamily="2" charset="0"/>
                <a:ea typeface="HelloBigDeal" panose="02000603000000000000" pitchFamily="2" charset="0"/>
              </a:rPr>
              <a:t>en</a:t>
            </a:r>
            <a:r>
              <a:rPr lang="fr-FR" sz="6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26ComicKats" panose="02000603000000000000" pitchFamily="2" charset="0"/>
                <a:ea typeface="K26ComicKats" panose="02000603000000000000" pitchFamily="2" charset="0"/>
              </a:rPr>
              <a:t>-ciel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CF1E1F-972C-42A2-8764-0E23D96F85CD}"/>
              </a:ext>
            </a:extLst>
          </p:cNvPr>
          <p:cNvSpPr/>
          <p:nvPr/>
        </p:nvSpPr>
        <p:spPr>
          <a:xfrm>
            <a:off x="9620188" y="2382686"/>
            <a:ext cx="149271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BigDeal" panose="02000603000000000000" pitchFamily="2" charset="0"/>
                <a:ea typeface="HelloBigDeal" panose="02000603000000000000" pitchFamily="2" charset="0"/>
              </a:rPr>
              <a:t>2</a:t>
            </a:r>
            <a:r>
              <a:rPr lang="fr-FR" sz="2000" b="0" cap="none" spc="0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BigDeal" panose="02000603000000000000" pitchFamily="2" charset="0"/>
                <a:ea typeface="HelloBigDeal" panose="02000603000000000000" pitchFamily="2" charset="0"/>
              </a:rPr>
              <a:t>e</a:t>
            </a:r>
            <a:r>
              <a:rPr lang="fr-F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BigDeal" panose="02000603000000000000" pitchFamily="2" charset="0"/>
                <a:ea typeface="HelloBigDeal" panose="02000603000000000000" pitchFamily="2" charset="0"/>
              </a:rPr>
              <a:t> cyc</a:t>
            </a:r>
            <a:r>
              <a:rPr lang="fr-F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BigDeal" panose="02000603000000000000" pitchFamily="2" charset="0"/>
                <a:ea typeface="HelloBigDeal" panose="02000603000000000000" pitchFamily="2" charset="0"/>
              </a:rPr>
              <a:t>le</a:t>
            </a:r>
            <a:endParaRPr lang="fr-F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lloBigDeal" panose="02000603000000000000" pitchFamily="2" charset="0"/>
              <a:ea typeface="HelloBigDeal" panose="02000603000000000000" pitchFamily="2" charset="0"/>
            </a:endParaRPr>
          </a:p>
        </p:txBody>
      </p:sp>
      <p:pic>
        <p:nvPicPr>
          <p:cNvPr id="11" name="Image 10" descr="Une image contenant roue à vent, chaîne&#10;&#10;Description générée automatiquement">
            <a:extLst>
              <a:ext uri="{FF2B5EF4-FFF2-40B4-BE49-F238E27FC236}">
                <a16:creationId xmlns:a16="http://schemas.microsoft.com/office/drawing/2014/main" id="{F0C8DB51-8898-4E1D-9FAD-9AC92653CA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900" b="51550" l="64900" r="85667">
                        <a14:foregroundMark x1="65700" y1="45500" x2="65700" y2="45500"/>
                        <a14:foregroundMark x1="64933" y1="45500" x2="64933" y2="45500"/>
                        <a14:foregroundMark x1="75733" y1="51550" x2="75733" y2="51550"/>
                        <a14:foregroundMark x1="85667" y1="45550" x2="85667" y2="45550"/>
                        <a14:foregroundMark x1="74833" y1="31900" x2="74833" y2="31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256" t="30714" r="12959" b="47056"/>
          <a:stretch/>
        </p:blipFill>
        <p:spPr>
          <a:xfrm>
            <a:off x="-788224" y="4385996"/>
            <a:ext cx="5083701" cy="3310641"/>
          </a:xfrm>
          <a:prstGeom prst="rect">
            <a:avLst/>
          </a:prstGeom>
          <a:effectLst/>
        </p:spPr>
      </p:pic>
      <p:sp>
        <p:nvSpPr>
          <p:cNvPr id="12" name="Rectangle 26">
            <a:extLst>
              <a:ext uri="{FF2B5EF4-FFF2-40B4-BE49-F238E27FC236}">
                <a16:creationId xmlns:a16="http://schemas.microsoft.com/office/drawing/2014/main" id="{33DAAE18-63E5-46C2-A324-B5E588600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12400" y="6647883"/>
            <a:ext cx="15796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68580" tIns="34290" rIns="68580" bIns="3429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900" dirty="0">
                <a:latin typeface="HelloArchitect" panose="02000603000000000000" pitchFamily="2" charset="0"/>
                <a:ea typeface="HelloArchitect" panose="02000603000000000000" pitchFamily="2" charset="0"/>
                <a:cs typeface="Calibri" panose="020F0502020204030204" pitchFamily="34" charset="0"/>
              </a:rPr>
              <a:t>Jacinthe Morin, CSDN, 2020</a:t>
            </a:r>
            <a:endParaRPr lang="fr-FR" altLang="fr-FR" sz="1350" dirty="0">
              <a:latin typeface="HelloArchitect" panose="02000603000000000000" pitchFamily="2" charset="0"/>
              <a:ea typeface="HelloArchitect" panose="02000603000000000000" pitchFamily="2" charset="0"/>
            </a:endParaRPr>
          </a:p>
        </p:txBody>
      </p:sp>
      <p:pic>
        <p:nvPicPr>
          <p:cNvPr id="13" name="Picture 2" descr="RÃ©sultats de recherche d'images pour Â«Â hello fontÂ Â»">
            <a:extLst>
              <a:ext uri="{FF2B5EF4-FFF2-40B4-BE49-F238E27FC236}">
                <a16:creationId xmlns:a16="http://schemas.microsoft.com/office/drawing/2014/main" id="{D0E67FDB-6975-4472-AFD5-2883737D9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429" b="94286" l="3143" r="96571">
                        <a14:foregroundMark x1="16000" y1="11143" x2="16000" y2="11143"/>
                        <a14:foregroundMark x1="14571" y1="10857" x2="14000" y2="42857"/>
                        <a14:foregroundMark x1="14000" y1="42857" x2="26857" y2="75714"/>
                        <a14:foregroundMark x1="26857" y1="75714" x2="60857" y2="79714"/>
                        <a14:foregroundMark x1="60857" y1="79714" x2="91714" y2="63429"/>
                        <a14:foregroundMark x1="91714" y1="63429" x2="83714" y2="32286"/>
                        <a14:foregroundMark x1="83714" y1="32286" x2="68571" y2="27429"/>
                        <a14:foregroundMark x1="68571" y1="27429" x2="49714" y2="28286"/>
                        <a14:foregroundMark x1="49714" y1="28286" x2="35143" y2="24857"/>
                        <a14:foregroundMark x1="35143" y1="24857" x2="22857" y2="16286"/>
                        <a14:foregroundMark x1="22857" y1="16286" x2="11143" y2="26571"/>
                        <a14:foregroundMark x1="11143" y1="26571" x2="11143" y2="26571"/>
                        <a14:foregroundMark x1="40571" y1="91714" x2="40571" y2="91714"/>
                        <a14:foregroundMark x1="83143" y1="93714" x2="83143" y2="94286"/>
                        <a14:foregroundMark x1="8571" y1="71143" x2="8571" y2="71143"/>
                        <a14:foregroundMark x1="14000" y1="5714" x2="14000" y2="5714"/>
                        <a14:foregroundMark x1="3143" y1="35143" x2="3143" y2="35143"/>
                        <a14:foregroundMark x1="96571" y1="27143" x2="96571" y2="2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963" y="6658490"/>
            <a:ext cx="171034" cy="171034"/>
          </a:xfrm>
          <a:prstGeom prst="rect">
            <a:avLst/>
          </a:prstGeom>
          <a:noFill/>
          <a:effectLst>
            <a:outerShdw blurRad="127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Image associÃ©e">
            <a:extLst>
              <a:ext uri="{FF2B5EF4-FFF2-40B4-BE49-F238E27FC236}">
                <a16:creationId xmlns:a16="http://schemas.microsoft.com/office/drawing/2014/main" id="{3EFA8A81-F2F5-4B7C-BEED-B731E9039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1781" y="6608045"/>
            <a:ext cx="256592" cy="25659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7A260B3-3746-4346-98B2-791C674B0711}"/>
              </a:ext>
            </a:extLst>
          </p:cNvPr>
          <p:cNvSpPr/>
          <p:nvPr/>
        </p:nvSpPr>
        <p:spPr>
          <a:xfrm>
            <a:off x="610763" y="5685608"/>
            <a:ext cx="24304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BigDeal" panose="02000603000000000000" pitchFamily="2" charset="0"/>
                <a:ea typeface="HelloBigDeal" panose="02000603000000000000" pitchFamily="2" charset="0"/>
              </a:rPr>
              <a:t>Les classes</a:t>
            </a:r>
          </a:p>
          <a:p>
            <a:pPr algn="ctr"/>
            <a:r>
              <a:rPr lang="fr-FR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BigDeal" panose="02000603000000000000" pitchFamily="2" charset="0"/>
                <a:ea typeface="HelloBigDeal" panose="02000603000000000000" pitchFamily="2" charset="0"/>
              </a:rPr>
              <a:t>de mots</a:t>
            </a:r>
          </a:p>
        </p:txBody>
      </p:sp>
      <p:pic>
        <p:nvPicPr>
          <p:cNvPr id="16" name="Image 15" descr="Une image contenant roue à vent, chaîne&#10;&#10;Description générée automatiquement">
            <a:extLst>
              <a:ext uri="{FF2B5EF4-FFF2-40B4-BE49-F238E27FC236}">
                <a16:creationId xmlns:a16="http://schemas.microsoft.com/office/drawing/2014/main" id="{9B5A55C8-C5AD-49C9-8E16-6C8AA60931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900" b="51550" l="64900" r="85667">
                        <a14:foregroundMark x1="65700" y1="45500" x2="65700" y2="45500"/>
                        <a14:foregroundMark x1="64933" y1="45500" x2="64933" y2="45500"/>
                        <a14:foregroundMark x1="75733" y1="51550" x2="75733" y2="51550"/>
                        <a14:foregroundMark x1="85667" y1="45550" x2="85667" y2="45550"/>
                        <a14:foregroundMark x1="74833" y1="31900" x2="74833" y2="31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256" t="30714" r="12959" b="47056"/>
          <a:stretch/>
        </p:blipFill>
        <p:spPr>
          <a:xfrm>
            <a:off x="-705583" y="4718193"/>
            <a:ext cx="1844449" cy="120115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06650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stationnaire, table, crayon, assis&#10;&#10;Description générée automatiquement">
            <a:extLst>
              <a:ext uri="{FF2B5EF4-FFF2-40B4-BE49-F238E27FC236}">
                <a16:creationId xmlns:a16="http://schemas.microsoft.com/office/drawing/2014/main" id="{DCF5BD85-F626-4B71-B955-3F41735B0D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8F4F1"/>
              </a:clrFrom>
              <a:clrTo>
                <a:srgbClr val="F8F4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7" t="13854" r="83405" b="47778"/>
          <a:stretch/>
        </p:blipFill>
        <p:spPr>
          <a:xfrm rot="5198439">
            <a:off x="-66171" y="618191"/>
            <a:ext cx="1022556" cy="6674574"/>
          </a:xfrm>
          <a:prstGeom prst="rect">
            <a:avLst/>
          </a:prstGeom>
        </p:spPr>
      </p:pic>
      <p:pic>
        <p:nvPicPr>
          <p:cNvPr id="8" name="Image 7" descr="Une image contenant stationnaire, table, crayon, assis&#10;&#10;Description générée automatiquement">
            <a:extLst>
              <a:ext uri="{FF2B5EF4-FFF2-40B4-BE49-F238E27FC236}">
                <a16:creationId xmlns:a16="http://schemas.microsoft.com/office/drawing/2014/main" id="{3150DAC0-E2F5-4957-BBFC-6D6CEC1888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7F4EF"/>
              </a:clrFrom>
              <a:clrTo>
                <a:srgbClr val="F7F4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" t="51547" r="89410" b="9978"/>
          <a:stretch/>
        </p:blipFill>
        <p:spPr>
          <a:xfrm rot="5198439">
            <a:off x="-61249" y="1512547"/>
            <a:ext cx="994052" cy="6693233"/>
          </a:xfrm>
          <a:prstGeom prst="rect">
            <a:avLst/>
          </a:prstGeom>
        </p:spPr>
      </p:pic>
      <p:pic>
        <p:nvPicPr>
          <p:cNvPr id="9" name="Image 8" descr="Une image contenant stationnaire, table, crayon, assis&#10;&#10;Description générée automatiquement">
            <a:extLst>
              <a:ext uri="{FF2B5EF4-FFF2-40B4-BE49-F238E27FC236}">
                <a16:creationId xmlns:a16="http://schemas.microsoft.com/office/drawing/2014/main" id="{444E390E-B4E8-4CDF-B753-68AD5DC245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8F4F1"/>
              </a:clrFrom>
              <a:clrTo>
                <a:srgbClr val="F8F4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5" t="51882" r="71905" b="10676"/>
          <a:stretch/>
        </p:blipFill>
        <p:spPr>
          <a:xfrm rot="5198439">
            <a:off x="-4582" y="-1051079"/>
            <a:ext cx="899379" cy="6513454"/>
          </a:xfrm>
          <a:prstGeom prst="rect">
            <a:avLst/>
          </a:prstGeom>
        </p:spPr>
      </p:pic>
      <p:pic>
        <p:nvPicPr>
          <p:cNvPr id="10" name="Image 9" descr="Une image contenant stationnaire, table, crayon, assis&#10;&#10;Description générée automatiquement">
            <a:extLst>
              <a:ext uri="{FF2B5EF4-FFF2-40B4-BE49-F238E27FC236}">
                <a16:creationId xmlns:a16="http://schemas.microsoft.com/office/drawing/2014/main" id="{C980919F-F0ED-4EB2-918C-5E1DA32E24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8F4F1"/>
              </a:clrFrom>
              <a:clrTo>
                <a:srgbClr val="F8F4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1" t="13468" r="77937" b="48163"/>
          <a:stretch/>
        </p:blipFill>
        <p:spPr>
          <a:xfrm rot="5198439">
            <a:off x="111478" y="-281729"/>
            <a:ext cx="828375" cy="6674571"/>
          </a:xfrm>
          <a:prstGeom prst="rect">
            <a:avLst/>
          </a:prstGeom>
        </p:spPr>
      </p:pic>
      <p:pic>
        <p:nvPicPr>
          <p:cNvPr id="11" name="Image 10" descr="Une image contenant stationnaire, table, crayon, assis&#10;&#10;Description générée automatiquement">
            <a:extLst>
              <a:ext uri="{FF2B5EF4-FFF2-40B4-BE49-F238E27FC236}">
                <a16:creationId xmlns:a16="http://schemas.microsoft.com/office/drawing/2014/main" id="{DAF0AF01-649C-4073-ACF5-B736489263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8F4F1"/>
              </a:clrFrom>
              <a:clrTo>
                <a:srgbClr val="F8F4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0" t="51547" r="66846" b="9892"/>
          <a:stretch/>
        </p:blipFill>
        <p:spPr>
          <a:xfrm rot="5198439">
            <a:off x="14682" y="3190622"/>
            <a:ext cx="847973" cy="670799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4A18778-4495-49F1-8D43-FFFE6DAA22A7}"/>
              </a:ext>
            </a:extLst>
          </p:cNvPr>
          <p:cNvSpPr/>
          <p:nvPr/>
        </p:nvSpPr>
        <p:spPr>
          <a:xfrm rot="21403952">
            <a:off x="611721" y="1681023"/>
            <a:ext cx="14773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26ComicKats" panose="02000603000000000000" pitchFamily="2" charset="0"/>
                <a:ea typeface="K26ComicKats" panose="02000603000000000000" pitchFamily="2" charset="0"/>
              </a:rPr>
              <a:t>nom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6D8ACE-320B-4561-B9F8-0B21434E92AE}"/>
              </a:ext>
            </a:extLst>
          </p:cNvPr>
          <p:cNvSpPr/>
          <p:nvPr/>
        </p:nvSpPr>
        <p:spPr>
          <a:xfrm rot="21403952">
            <a:off x="759170" y="2611659"/>
            <a:ext cx="13644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26ComicKats" panose="02000603000000000000" pitchFamily="2" charset="0"/>
                <a:ea typeface="K26ComicKats" panose="02000603000000000000" pitchFamily="2" charset="0"/>
              </a:rPr>
              <a:t>Dét</a:t>
            </a:r>
            <a:r>
              <a:rPr lang="fr-FR" sz="4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26ComicKats" panose="02000603000000000000" pitchFamily="2" charset="0"/>
                <a:ea typeface="K26ComicKats" panose="02000603000000000000" pitchFamily="2" charset="0"/>
              </a:rPr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470A31-141B-467A-AA9D-020329B4F17A}"/>
              </a:ext>
            </a:extLst>
          </p:cNvPr>
          <p:cNvSpPr/>
          <p:nvPr/>
        </p:nvSpPr>
        <p:spPr>
          <a:xfrm rot="21403952">
            <a:off x="-3697" y="3507961"/>
            <a:ext cx="28902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26ComicKats" panose="02000603000000000000" pitchFamily="2" charset="0"/>
                <a:ea typeface="K26ComicKats" panose="02000603000000000000" pitchFamily="2" charset="0"/>
              </a:rPr>
              <a:t>adjectif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A57AC85-C7D0-4D09-9A01-E6106F8C7209}"/>
              </a:ext>
            </a:extLst>
          </p:cNvPr>
          <p:cNvSpPr/>
          <p:nvPr/>
        </p:nvSpPr>
        <p:spPr>
          <a:xfrm rot="21403952">
            <a:off x="370270" y="4457853"/>
            <a:ext cx="21066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26ComicKats" panose="02000603000000000000" pitchFamily="2" charset="0"/>
                <a:ea typeface="K26ComicKats" panose="02000603000000000000" pitchFamily="2" charset="0"/>
              </a:rPr>
              <a:t>verbe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C2A59DE-53C2-41F8-A3C8-470DCFB7253B}"/>
              </a:ext>
            </a:extLst>
          </p:cNvPr>
          <p:cNvSpPr/>
          <p:nvPr/>
        </p:nvSpPr>
        <p:spPr>
          <a:xfrm rot="21403952">
            <a:off x="360117" y="6131482"/>
            <a:ext cx="21162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26ComicKats" panose="02000603000000000000" pitchFamily="2" charset="0"/>
                <a:ea typeface="K26ComicKats" panose="02000603000000000000" pitchFamily="2" charset="0"/>
              </a:rPr>
              <a:t>autre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7C484A9-0DD3-4371-A20C-4F5B23B95EFE}"/>
              </a:ext>
            </a:extLst>
          </p:cNvPr>
          <p:cNvSpPr/>
          <p:nvPr/>
        </p:nvSpPr>
        <p:spPr>
          <a:xfrm>
            <a:off x="4249115" y="3493813"/>
            <a:ext cx="743939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0"/>
                <a:solidFill>
                  <a:schemeClr val="tx1"/>
                </a:solidFill>
                <a:latin typeface="HelloPicasso" panose="02000603000000000000" pitchFamily="2" charset="0"/>
                <a:ea typeface="HelloPicasso" panose="02000603000000000000" pitchFamily="2" charset="0"/>
              </a:rPr>
              <a:t>Il </a:t>
            </a:r>
            <a:r>
              <a:rPr lang="fr-FR" sz="5400" b="1" cap="none" spc="0">
                <a:ln w="0"/>
                <a:solidFill>
                  <a:schemeClr val="tx1"/>
                </a:solidFill>
                <a:latin typeface="HelloPicasso" panose="02000603000000000000" pitchFamily="2" charset="0"/>
                <a:ea typeface="HelloPicasso" panose="02000603000000000000" pitchFamily="2" charset="0"/>
              </a:rPr>
              <a:t>se débarrasse </a:t>
            </a:r>
            <a:r>
              <a:rPr lang="fr-FR" sz="5400" b="1" cap="none" spc="0" dirty="0">
                <a:ln w="0"/>
                <a:solidFill>
                  <a:schemeClr val="tx1"/>
                </a:solidFill>
                <a:latin typeface="HelloPicasso" panose="02000603000000000000" pitchFamily="2" charset="0"/>
                <a:ea typeface="HelloPicasso" panose="02000603000000000000" pitchFamily="2" charset="0"/>
              </a:rPr>
              <a:t>de son vieil ordinateur.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D17C1294-C980-4A2C-B2CE-5D5CE1AE665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0189" y="-66273"/>
            <a:ext cx="5764192" cy="1688836"/>
          </a:xfrm>
          <a:prstGeom prst="rect">
            <a:avLst/>
          </a:prstGeom>
        </p:spPr>
      </p:pic>
      <p:pic>
        <p:nvPicPr>
          <p:cNvPr id="19" name="Image 18" descr="Une image contenant stationnaire, table, crayon, assis&#10;&#10;Description générée automatiquement">
            <a:extLst>
              <a:ext uri="{FF2B5EF4-FFF2-40B4-BE49-F238E27FC236}">
                <a16:creationId xmlns:a16="http://schemas.microsoft.com/office/drawing/2014/main" id="{C46FF328-F4CE-4B0B-8C3E-AA8DF1DFDE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8F4F1"/>
              </a:clrFrom>
              <a:clrTo>
                <a:srgbClr val="F8F4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1" t="14091" r="72445" b="47348"/>
          <a:stretch/>
        </p:blipFill>
        <p:spPr>
          <a:xfrm rot="5198439">
            <a:off x="-14448" y="2360563"/>
            <a:ext cx="847973" cy="670799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3AD8E9F-4630-447D-ABD8-827E32242FD5}"/>
              </a:ext>
            </a:extLst>
          </p:cNvPr>
          <p:cNvSpPr/>
          <p:nvPr/>
        </p:nvSpPr>
        <p:spPr>
          <a:xfrm rot="21403952">
            <a:off x="143240" y="5296237"/>
            <a:ext cx="26298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26ComicKats" panose="02000603000000000000" pitchFamily="2" charset="0"/>
                <a:ea typeface="K26ComicKats" panose="02000603000000000000" pitchFamily="2" charset="0"/>
              </a:rPr>
              <a:t>pronom</a:t>
            </a:r>
          </a:p>
        </p:txBody>
      </p:sp>
      <p:pic>
        <p:nvPicPr>
          <p:cNvPr id="23" name="Image 22" descr="Une image contenant roue à vent, chaîne&#10;&#10;Description générée automatiquement">
            <a:extLst>
              <a:ext uri="{FF2B5EF4-FFF2-40B4-BE49-F238E27FC236}">
                <a16:creationId xmlns:a16="http://schemas.microsoft.com/office/drawing/2014/main" id="{06C6F078-5C14-418A-AE81-5D92E01364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900" b="51550" l="64900" r="85667">
                        <a14:foregroundMark x1="65700" y1="45500" x2="65700" y2="45500"/>
                        <a14:foregroundMark x1="64933" y1="45500" x2="64933" y2="45500"/>
                        <a14:foregroundMark x1="75733" y1="51550" x2="75733" y2="51550"/>
                        <a14:foregroundMark x1="85667" y1="45550" x2="85667" y2="45550"/>
                        <a14:foregroundMark x1="74833" y1="31900" x2="74833" y2="31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256" t="30714" r="12959" b="47056"/>
          <a:stretch/>
        </p:blipFill>
        <p:spPr>
          <a:xfrm>
            <a:off x="-1000318" y="523643"/>
            <a:ext cx="2357991" cy="15355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 23" descr="Une image contenant roue à vent, chaîne&#10;&#10;Description générée automatiquement">
            <a:extLst>
              <a:ext uri="{FF2B5EF4-FFF2-40B4-BE49-F238E27FC236}">
                <a16:creationId xmlns:a16="http://schemas.microsoft.com/office/drawing/2014/main" id="{94519108-7B99-46FC-9B26-33407CCA16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900" b="51550" l="64900" r="85667">
                        <a14:foregroundMark x1="65700" y1="45500" x2="65700" y2="45500"/>
                        <a14:foregroundMark x1="64933" y1="45500" x2="64933" y2="45500"/>
                        <a14:foregroundMark x1="75733" y1="51550" x2="75733" y2="51550"/>
                        <a14:foregroundMark x1="85667" y1="45550" x2="85667" y2="45550"/>
                        <a14:foregroundMark x1="74833" y1="31900" x2="74833" y2="31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256" t="30714" r="12959" b="47056"/>
          <a:stretch/>
        </p:blipFill>
        <p:spPr>
          <a:xfrm>
            <a:off x="5670825" y="529872"/>
            <a:ext cx="1235464" cy="80456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5" name="Rectangle 26">
            <a:extLst>
              <a:ext uri="{FF2B5EF4-FFF2-40B4-BE49-F238E27FC236}">
                <a16:creationId xmlns:a16="http://schemas.microsoft.com/office/drawing/2014/main" id="{563FAD83-A33D-4B49-9C33-78285C9225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12400" y="6647883"/>
            <a:ext cx="15796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68580" tIns="34290" rIns="68580" bIns="3429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900" dirty="0">
                <a:latin typeface="HelloArchitect" panose="02000603000000000000" pitchFamily="2" charset="0"/>
                <a:ea typeface="HelloArchitect" panose="02000603000000000000" pitchFamily="2" charset="0"/>
                <a:cs typeface="Calibri" panose="020F0502020204030204" pitchFamily="34" charset="0"/>
              </a:rPr>
              <a:t>Jacinthe Morin, CSDN, 2020</a:t>
            </a:r>
            <a:endParaRPr lang="fr-FR" altLang="fr-FR" sz="1350" dirty="0">
              <a:latin typeface="HelloArchitect" panose="02000603000000000000" pitchFamily="2" charset="0"/>
              <a:ea typeface="HelloArchitect" panose="02000603000000000000" pitchFamily="2" charset="0"/>
            </a:endParaRPr>
          </a:p>
        </p:txBody>
      </p:sp>
      <p:pic>
        <p:nvPicPr>
          <p:cNvPr id="26" name="Picture 2" descr="RÃ©sultats de recherche d'images pour Â«Â hello fontÂ Â»">
            <a:extLst>
              <a:ext uri="{FF2B5EF4-FFF2-40B4-BE49-F238E27FC236}">
                <a16:creationId xmlns:a16="http://schemas.microsoft.com/office/drawing/2014/main" id="{379CC519-884D-4532-932D-425EEC850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429" b="94286" l="3143" r="96571">
                        <a14:foregroundMark x1="16000" y1="11143" x2="16000" y2="11143"/>
                        <a14:foregroundMark x1="14571" y1="10857" x2="14000" y2="42857"/>
                        <a14:foregroundMark x1="14000" y1="42857" x2="26857" y2="75714"/>
                        <a14:foregroundMark x1="26857" y1="75714" x2="60857" y2="79714"/>
                        <a14:foregroundMark x1="60857" y1="79714" x2="91714" y2="63429"/>
                        <a14:foregroundMark x1="91714" y1="63429" x2="83714" y2="32286"/>
                        <a14:foregroundMark x1="83714" y1="32286" x2="68571" y2="27429"/>
                        <a14:foregroundMark x1="68571" y1="27429" x2="49714" y2="28286"/>
                        <a14:foregroundMark x1="49714" y1="28286" x2="35143" y2="24857"/>
                        <a14:foregroundMark x1="35143" y1="24857" x2="22857" y2="16286"/>
                        <a14:foregroundMark x1="22857" y1="16286" x2="11143" y2="26571"/>
                        <a14:foregroundMark x1="11143" y1="26571" x2="11143" y2="26571"/>
                        <a14:foregroundMark x1="40571" y1="91714" x2="40571" y2="91714"/>
                        <a14:foregroundMark x1="83143" y1="93714" x2="83143" y2="94286"/>
                        <a14:foregroundMark x1="8571" y1="71143" x2="8571" y2="71143"/>
                        <a14:foregroundMark x1="14000" y1="5714" x2="14000" y2="5714"/>
                        <a14:foregroundMark x1="3143" y1="35143" x2="3143" y2="35143"/>
                        <a14:foregroundMark x1="96571" y1="27143" x2="96571" y2="2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963" y="6658490"/>
            <a:ext cx="171034" cy="171034"/>
          </a:xfrm>
          <a:prstGeom prst="rect">
            <a:avLst/>
          </a:prstGeom>
          <a:noFill/>
          <a:effectLst>
            <a:outerShdw blurRad="127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Image associÃ©e">
            <a:extLst>
              <a:ext uri="{FF2B5EF4-FFF2-40B4-BE49-F238E27FC236}">
                <a16:creationId xmlns:a16="http://schemas.microsoft.com/office/drawing/2014/main" id="{F2CD9947-C85A-419A-A142-78B7AC35E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1781" y="6608045"/>
            <a:ext cx="256592" cy="25659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330A4126-F3B9-41A2-AB5C-D14C9EEB892F}"/>
              </a:ext>
            </a:extLst>
          </p:cNvPr>
          <p:cNvSpPr/>
          <p:nvPr/>
        </p:nvSpPr>
        <p:spPr>
          <a:xfrm>
            <a:off x="7126801" y="226640"/>
            <a:ext cx="457864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Picasso" panose="02000603000000000000" pitchFamily="2" charset="0"/>
                <a:ea typeface="HelloPicasso" panose="02000603000000000000" pitchFamily="2" charset="0"/>
              </a:rPr>
              <a:t>Retranscris les phrases en utilisant les bonnes couleurs. </a:t>
            </a:r>
          </a:p>
        </p:txBody>
      </p:sp>
      <p:pic>
        <p:nvPicPr>
          <p:cNvPr id="34" name="Image 33" descr="Une image contenant roue à vent, chaîne&#10;&#10;Description générée automatiquement">
            <a:extLst>
              <a:ext uri="{FF2B5EF4-FFF2-40B4-BE49-F238E27FC236}">
                <a16:creationId xmlns:a16="http://schemas.microsoft.com/office/drawing/2014/main" id="{68608015-03B3-42B9-8747-2688A522CE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900" b="51550" l="64900" r="85667">
                        <a14:foregroundMark x1="65700" y1="45500" x2="65700" y2="45500"/>
                        <a14:foregroundMark x1="64933" y1="45500" x2="64933" y2="45500"/>
                        <a14:foregroundMark x1="75733" y1="51550" x2="75733" y2="51550"/>
                        <a14:foregroundMark x1="85667" y1="45550" x2="85667" y2="45550"/>
                        <a14:foregroundMark x1="74833" y1="31900" x2="74833" y2="31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256" t="30714" r="12959" b="47056"/>
          <a:stretch/>
        </p:blipFill>
        <p:spPr>
          <a:xfrm>
            <a:off x="10836082" y="823424"/>
            <a:ext cx="2357991" cy="15355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9388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stationnaire, table, crayon, assis&#10;&#10;Description générée automatiquement">
            <a:extLst>
              <a:ext uri="{FF2B5EF4-FFF2-40B4-BE49-F238E27FC236}">
                <a16:creationId xmlns:a16="http://schemas.microsoft.com/office/drawing/2014/main" id="{DCF5BD85-F626-4B71-B955-3F41735B0D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8F4F1"/>
              </a:clrFrom>
              <a:clrTo>
                <a:srgbClr val="F8F4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7" t="13854" r="83405" b="47778"/>
          <a:stretch/>
        </p:blipFill>
        <p:spPr>
          <a:xfrm rot="5198439">
            <a:off x="-66171" y="618191"/>
            <a:ext cx="1022556" cy="6674574"/>
          </a:xfrm>
          <a:prstGeom prst="rect">
            <a:avLst/>
          </a:prstGeom>
        </p:spPr>
      </p:pic>
      <p:pic>
        <p:nvPicPr>
          <p:cNvPr id="8" name="Image 7" descr="Une image contenant stationnaire, table, crayon, assis&#10;&#10;Description générée automatiquement">
            <a:extLst>
              <a:ext uri="{FF2B5EF4-FFF2-40B4-BE49-F238E27FC236}">
                <a16:creationId xmlns:a16="http://schemas.microsoft.com/office/drawing/2014/main" id="{3150DAC0-E2F5-4957-BBFC-6D6CEC1888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7F4EF"/>
              </a:clrFrom>
              <a:clrTo>
                <a:srgbClr val="F7F4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" t="51547" r="89410" b="9978"/>
          <a:stretch/>
        </p:blipFill>
        <p:spPr>
          <a:xfrm rot="5198439">
            <a:off x="-61249" y="1512547"/>
            <a:ext cx="994052" cy="6693233"/>
          </a:xfrm>
          <a:prstGeom prst="rect">
            <a:avLst/>
          </a:prstGeom>
        </p:spPr>
      </p:pic>
      <p:pic>
        <p:nvPicPr>
          <p:cNvPr id="9" name="Image 8" descr="Une image contenant stationnaire, table, crayon, assis&#10;&#10;Description générée automatiquement">
            <a:extLst>
              <a:ext uri="{FF2B5EF4-FFF2-40B4-BE49-F238E27FC236}">
                <a16:creationId xmlns:a16="http://schemas.microsoft.com/office/drawing/2014/main" id="{444E390E-B4E8-4CDF-B753-68AD5DC245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8F4F1"/>
              </a:clrFrom>
              <a:clrTo>
                <a:srgbClr val="F8F4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5" t="51882" r="71905" b="10676"/>
          <a:stretch/>
        </p:blipFill>
        <p:spPr>
          <a:xfrm rot="5198439">
            <a:off x="-4582" y="-1051079"/>
            <a:ext cx="899379" cy="6513454"/>
          </a:xfrm>
          <a:prstGeom prst="rect">
            <a:avLst/>
          </a:prstGeom>
        </p:spPr>
      </p:pic>
      <p:pic>
        <p:nvPicPr>
          <p:cNvPr id="10" name="Image 9" descr="Une image contenant stationnaire, table, crayon, assis&#10;&#10;Description générée automatiquement">
            <a:extLst>
              <a:ext uri="{FF2B5EF4-FFF2-40B4-BE49-F238E27FC236}">
                <a16:creationId xmlns:a16="http://schemas.microsoft.com/office/drawing/2014/main" id="{C980919F-F0ED-4EB2-918C-5E1DA32E24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8F4F1"/>
              </a:clrFrom>
              <a:clrTo>
                <a:srgbClr val="F8F4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1" t="13468" r="77937" b="48163"/>
          <a:stretch/>
        </p:blipFill>
        <p:spPr>
          <a:xfrm rot="5198439">
            <a:off x="111478" y="-281729"/>
            <a:ext cx="828375" cy="6674571"/>
          </a:xfrm>
          <a:prstGeom prst="rect">
            <a:avLst/>
          </a:prstGeom>
        </p:spPr>
      </p:pic>
      <p:pic>
        <p:nvPicPr>
          <p:cNvPr id="11" name="Image 10" descr="Une image contenant stationnaire, table, crayon, assis&#10;&#10;Description générée automatiquement">
            <a:extLst>
              <a:ext uri="{FF2B5EF4-FFF2-40B4-BE49-F238E27FC236}">
                <a16:creationId xmlns:a16="http://schemas.microsoft.com/office/drawing/2014/main" id="{DAF0AF01-649C-4073-ACF5-B736489263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8F4F1"/>
              </a:clrFrom>
              <a:clrTo>
                <a:srgbClr val="F8F4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0" t="51547" r="66846" b="9892"/>
          <a:stretch/>
        </p:blipFill>
        <p:spPr>
          <a:xfrm rot="5198439">
            <a:off x="14682" y="3190622"/>
            <a:ext cx="847973" cy="670799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4A18778-4495-49F1-8D43-FFFE6DAA22A7}"/>
              </a:ext>
            </a:extLst>
          </p:cNvPr>
          <p:cNvSpPr/>
          <p:nvPr/>
        </p:nvSpPr>
        <p:spPr>
          <a:xfrm rot="21403952">
            <a:off x="611721" y="1681023"/>
            <a:ext cx="14773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26ComicKats" panose="02000603000000000000" pitchFamily="2" charset="0"/>
                <a:ea typeface="K26ComicKats" panose="02000603000000000000" pitchFamily="2" charset="0"/>
              </a:rPr>
              <a:t>nom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6D8ACE-320B-4561-B9F8-0B21434E92AE}"/>
              </a:ext>
            </a:extLst>
          </p:cNvPr>
          <p:cNvSpPr/>
          <p:nvPr/>
        </p:nvSpPr>
        <p:spPr>
          <a:xfrm rot="21403952">
            <a:off x="759170" y="2611659"/>
            <a:ext cx="13644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26ComicKats" panose="02000603000000000000" pitchFamily="2" charset="0"/>
                <a:ea typeface="K26ComicKats" panose="02000603000000000000" pitchFamily="2" charset="0"/>
              </a:rPr>
              <a:t>Dét</a:t>
            </a:r>
            <a:r>
              <a:rPr lang="fr-FR" sz="4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26ComicKats" panose="02000603000000000000" pitchFamily="2" charset="0"/>
                <a:ea typeface="K26ComicKats" panose="02000603000000000000" pitchFamily="2" charset="0"/>
              </a:rPr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470A31-141B-467A-AA9D-020329B4F17A}"/>
              </a:ext>
            </a:extLst>
          </p:cNvPr>
          <p:cNvSpPr/>
          <p:nvPr/>
        </p:nvSpPr>
        <p:spPr>
          <a:xfrm rot="21403952">
            <a:off x="-3697" y="3507961"/>
            <a:ext cx="28902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26ComicKats" panose="02000603000000000000" pitchFamily="2" charset="0"/>
                <a:ea typeface="K26ComicKats" panose="02000603000000000000" pitchFamily="2" charset="0"/>
              </a:rPr>
              <a:t>adjectif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A57AC85-C7D0-4D09-9A01-E6106F8C7209}"/>
              </a:ext>
            </a:extLst>
          </p:cNvPr>
          <p:cNvSpPr/>
          <p:nvPr/>
        </p:nvSpPr>
        <p:spPr>
          <a:xfrm rot="21403952">
            <a:off x="370270" y="4457853"/>
            <a:ext cx="21066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26ComicKats" panose="02000603000000000000" pitchFamily="2" charset="0"/>
                <a:ea typeface="K26ComicKats" panose="02000603000000000000" pitchFamily="2" charset="0"/>
              </a:rPr>
              <a:t>verbe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C2A59DE-53C2-41F8-A3C8-470DCFB7253B}"/>
              </a:ext>
            </a:extLst>
          </p:cNvPr>
          <p:cNvSpPr/>
          <p:nvPr/>
        </p:nvSpPr>
        <p:spPr>
          <a:xfrm rot="21403952">
            <a:off x="360117" y="6131482"/>
            <a:ext cx="21162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26ComicKats" panose="02000603000000000000" pitchFamily="2" charset="0"/>
                <a:ea typeface="K26ComicKats" panose="02000603000000000000" pitchFamily="2" charset="0"/>
              </a:rPr>
              <a:t>autre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7C484A9-0DD3-4371-A20C-4F5B23B95EFE}"/>
              </a:ext>
            </a:extLst>
          </p:cNvPr>
          <p:cNvSpPr/>
          <p:nvPr/>
        </p:nvSpPr>
        <p:spPr>
          <a:xfrm>
            <a:off x="4249115" y="3493813"/>
            <a:ext cx="743939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0"/>
                <a:solidFill>
                  <a:srgbClr val="FFC000"/>
                </a:solidFill>
                <a:latin typeface="HelloPicasso" panose="02000603000000000000" pitchFamily="2" charset="0"/>
                <a:ea typeface="HelloPicasso" panose="02000603000000000000" pitchFamily="2" charset="0"/>
              </a:rPr>
              <a:t>Il</a:t>
            </a:r>
            <a:r>
              <a:rPr lang="fr-FR" sz="5400" b="1" cap="none" spc="0" dirty="0">
                <a:ln w="0"/>
                <a:solidFill>
                  <a:schemeClr val="tx1"/>
                </a:solidFill>
                <a:latin typeface="HelloPicasso" panose="02000603000000000000" pitchFamily="2" charset="0"/>
                <a:ea typeface="HelloPicasso" panose="02000603000000000000" pitchFamily="2" charset="0"/>
              </a:rPr>
              <a:t> </a:t>
            </a:r>
            <a:r>
              <a:rPr lang="fr-FR" sz="5400" b="1" cap="none" spc="0" dirty="0">
                <a:ln w="0"/>
                <a:solidFill>
                  <a:srgbClr val="04C804"/>
                </a:solidFill>
                <a:latin typeface="HelloPicasso" panose="02000603000000000000" pitchFamily="2" charset="0"/>
                <a:ea typeface="HelloPicasso" panose="02000603000000000000" pitchFamily="2" charset="0"/>
              </a:rPr>
              <a:t>se débarrasse </a:t>
            </a:r>
            <a:r>
              <a:rPr lang="fr-FR" sz="5400" b="1" cap="none" spc="0" dirty="0">
                <a:ln w="0"/>
                <a:solidFill>
                  <a:schemeClr val="tx1"/>
                </a:solidFill>
                <a:latin typeface="HelloPicasso" panose="02000603000000000000" pitchFamily="2" charset="0"/>
                <a:ea typeface="HelloPicasso" panose="02000603000000000000" pitchFamily="2" charset="0"/>
              </a:rPr>
              <a:t>de </a:t>
            </a:r>
            <a:r>
              <a:rPr lang="fr-FR" sz="5400" b="1" cap="none" spc="0" dirty="0">
                <a:ln w="0"/>
                <a:solidFill>
                  <a:srgbClr val="EA2630"/>
                </a:solidFill>
                <a:latin typeface="HelloPicasso" panose="02000603000000000000" pitchFamily="2" charset="0"/>
                <a:ea typeface="HelloPicasso" panose="02000603000000000000" pitchFamily="2" charset="0"/>
              </a:rPr>
              <a:t>son</a:t>
            </a:r>
            <a:r>
              <a:rPr lang="fr-FR" sz="5400" b="1" cap="none" spc="0" dirty="0">
                <a:ln w="0"/>
                <a:solidFill>
                  <a:schemeClr val="tx1"/>
                </a:solidFill>
                <a:latin typeface="HelloPicasso" panose="02000603000000000000" pitchFamily="2" charset="0"/>
                <a:ea typeface="HelloPicasso" panose="02000603000000000000" pitchFamily="2" charset="0"/>
              </a:rPr>
              <a:t> </a:t>
            </a:r>
            <a:r>
              <a:rPr lang="fr-FR" sz="5400" b="1" cap="none" spc="0" dirty="0">
                <a:ln w="0"/>
                <a:solidFill>
                  <a:srgbClr val="DC12A2"/>
                </a:solidFill>
                <a:latin typeface="HelloPicasso" panose="02000603000000000000" pitchFamily="2" charset="0"/>
                <a:ea typeface="HelloPicasso" panose="02000603000000000000" pitchFamily="2" charset="0"/>
              </a:rPr>
              <a:t>vieil </a:t>
            </a:r>
            <a:r>
              <a:rPr lang="fr-FR" sz="5400" b="1" cap="none" spc="0" dirty="0">
                <a:ln w="0"/>
                <a:solidFill>
                  <a:srgbClr val="5279E2"/>
                </a:solidFill>
                <a:latin typeface="HelloPicasso" panose="02000603000000000000" pitchFamily="2" charset="0"/>
                <a:ea typeface="HelloPicasso" panose="02000603000000000000" pitchFamily="2" charset="0"/>
              </a:rPr>
              <a:t>ordinateur</a:t>
            </a:r>
            <a:r>
              <a:rPr lang="fr-FR" sz="5400" b="1" cap="none" spc="0" dirty="0">
                <a:ln w="0"/>
                <a:solidFill>
                  <a:schemeClr val="tx1"/>
                </a:solidFill>
                <a:latin typeface="HelloPicasso" panose="02000603000000000000" pitchFamily="2" charset="0"/>
                <a:ea typeface="HelloPicasso" panose="02000603000000000000" pitchFamily="2" charset="0"/>
              </a:rPr>
              <a:t>.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D17C1294-C980-4A2C-B2CE-5D5CE1AE665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0189" y="-66273"/>
            <a:ext cx="5764192" cy="1688836"/>
          </a:xfrm>
          <a:prstGeom prst="rect">
            <a:avLst/>
          </a:prstGeom>
        </p:spPr>
      </p:pic>
      <p:pic>
        <p:nvPicPr>
          <p:cNvPr id="19" name="Image 18" descr="Une image contenant stationnaire, table, crayon, assis&#10;&#10;Description générée automatiquement">
            <a:extLst>
              <a:ext uri="{FF2B5EF4-FFF2-40B4-BE49-F238E27FC236}">
                <a16:creationId xmlns:a16="http://schemas.microsoft.com/office/drawing/2014/main" id="{C46FF328-F4CE-4B0B-8C3E-AA8DF1DFDE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8F4F1"/>
              </a:clrFrom>
              <a:clrTo>
                <a:srgbClr val="F8F4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1" t="14091" r="72445" b="47348"/>
          <a:stretch/>
        </p:blipFill>
        <p:spPr>
          <a:xfrm rot="5198439">
            <a:off x="-14448" y="2360563"/>
            <a:ext cx="847973" cy="670799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3AD8E9F-4630-447D-ABD8-827E32242FD5}"/>
              </a:ext>
            </a:extLst>
          </p:cNvPr>
          <p:cNvSpPr/>
          <p:nvPr/>
        </p:nvSpPr>
        <p:spPr>
          <a:xfrm rot="21403952">
            <a:off x="143240" y="5296237"/>
            <a:ext cx="26298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26ComicKats" panose="02000603000000000000" pitchFamily="2" charset="0"/>
                <a:ea typeface="K26ComicKats" panose="02000603000000000000" pitchFamily="2" charset="0"/>
              </a:rPr>
              <a:t>pronom</a:t>
            </a:r>
          </a:p>
        </p:txBody>
      </p:sp>
      <p:pic>
        <p:nvPicPr>
          <p:cNvPr id="23" name="Image 22" descr="Une image contenant roue à vent, chaîne&#10;&#10;Description générée automatiquement">
            <a:extLst>
              <a:ext uri="{FF2B5EF4-FFF2-40B4-BE49-F238E27FC236}">
                <a16:creationId xmlns:a16="http://schemas.microsoft.com/office/drawing/2014/main" id="{06C6F078-5C14-418A-AE81-5D92E01364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900" b="51550" l="64900" r="85667">
                        <a14:foregroundMark x1="65700" y1="45500" x2="65700" y2="45500"/>
                        <a14:foregroundMark x1="64933" y1="45500" x2="64933" y2="45500"/>
                        <a14:foregroundMark x1="75733" y1="51550" x2="75733" y2="51550"/>
                        <a14:foregroundMark x1="85667" y1="45550" x2="85667" y2="45550"/>
                        <a14:foregroundMark x1="74833" y1="31900" x2="74833" y2="31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256" t="30714" r="12959" b="47056"/>
          <a:stretch/>
        </p:blipFill>
        <p:spPr>
          <a:xfrm>
            <a:off x="-1000318" y="523643"/>
            <a:ext cx="2357991" cy="15355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 23" descr="Une image contenant roue à vent, chaîne&#10;&#10;Description générée automatiquement">
            <a:extLst>
              <a:ext uri="{FF2B5EF4-FFF2-40B4-BE49-F238E27FC236}">
                <a16:creationId xmlns:a16="http://schemas.microsoft.com/office/drawing/2014/main" id="{94519108-7B99-46FC-9B26-33407CCA16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900" b="51550" l="64900" r="85667">
                        <a14:foregroundMark x1="65700" y1="45500" x2="65700" y2="45500"/>
                        <a14:foregroundMark x1="64933" y1="45500" x2="64933" y2="45500"/>
                        <a14:foregroundMark x1="75733" y1="51550" x2="75733" y2="51550"/>
                        <a14:foregroundMark x1="85667" y1="45550" x2="85667" y2="45550"/>
                        <a14:foregroundMark x1="74833" y1="31900" x2="74833" y2="31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256" t="30714" r="12959" b="47056"/>
          <a:stretch/>
        </p:blipFill>
        <p:spPr>
          <a:xfrm>
            <a:off x="5670825" y="529872"/>
            <a:ext cx="1235464" cy="80456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5" name="Rectangle 26">
            <a:extLst>
              <a:ext uri="{FF2B5EF4-FFF2-40B4-BE49-F238E27FC236}">
                <a16:creationId xmlns:a16="http://schemas.microsoft.com/office/drawing/2014/main" id="{563FAD83-A33D-4B49-9C33-78285C9225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12400" y="6647883"/>
            <a:ext cx="15796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68580" tIns="34290" rIns="68580" bIns="3429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900" dirty="0">
                <a:latin typeface="HelloArchitect" panose="02000603000000000000" pitchFamily="2" charset="0"/>
                <a:ea typeface="HelloArchitect" panose="02000603000000000000" pitchFamily="2" charset="0"/>
                <a:cs typeface="Calibri" panose="020F0502020204030204" pitchFamily="34" charset="0"/>
              </a:rPr>
              <a:t>Jacinthe Morin, CSDN, 2020</a:t>
            </a:r>
            <a:endParaRPr lang="fr-FR" altLang="fr-FR" sz="1350" dirty="0">
              <a:latin typeface="HelloArchitect" panose="02000603000000000000" pitchFamily="2" charset="0"/>
              <a:ea typeface="HelloArchitect" panose="02000603000000000000" pitchFamily="2" charset="0"/>
            </a:endParaRPr>
          </a:p>
        </p:txBody>
      </p:sp>
      <p:pic>
        <p:nvPicPr>
          <p:cNvPr id="26" name="Picture 2" descr="RÃ©sultats de recherche d'images pour Â«Â hello fontÂ Â»">
            <a:extLst>
              <a:ext uri="{FF2B5EF4-FFF2-40B4-BE49-F238E27FC236}">
                <a16:creationId xmlns:a16="http://schemas.microsoft.com/office/drawing/2014/main" id="{379CC519-884D-4532-932D-425EEC850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429" b="94286" l="3143" r="96571">
                        <a14:foregroundMark x1="16000" y1="11143" x2="16000" y2="11143"/>
                        <a14:foregroundMark x1="14571" y1="10857" x2="14000" y2="42857"/>
                        <a14:foregroundMark x1="14000" y1="42857" x2="26857" y2="75714"/>
                        <a14:foregroundMark x1="26857" y1="75714" x2="60857" y2="79714"/>
                        <a14:foregroundMark x1="60857" y1="79714" x2="91714" y2="63429"/>
                        <a14:foregroundMark x1="91714" y1="63429" x2="83714" y2="32286"/>
                        <a14:foregroundMark x1="83714" y1="32286" x2="68571" y2="27429"/>
                        <a14:foregroundMark x1="68571" y1="27429" x2="49714" y2="28286"/>
                        <a14:foregroundMark x1="49714" y1="28286" x2="35143" y2="24857"/>
                        <a14:foregroundMark x1="35143" y1="24857" x2="22857" y2="16286"/>
                        <a14:foregroundMark x1="22857" y1="16286" x2="11143" y2="26571"/>
                        <a14:foregroundMark x1="11143" y1="26571" x2="11143" y2="26571"/>
                        <a14:foregroundMark x1="40571" y1="91714" x2="40571" y2="91714"/>
                        <a14:foregroundMark x1="83143" y1="93714" x2="83143" y2="94286"/>
                        <a14:foregroundMark x1="8571" y1="71143" x2="8571" y2="71143"/>
                        <a14:foregroundMark x1="14000" y1="5714" x2="14000" y2="5714"/>
                        <a14:foregroundMark x1="3143" y1="35143" x2="3143" y2="35143"/>
                        <a14:foregroundMark x1="96571" y1="27143" x2="96571" y2="2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963" y="6658490"/>
            <a:ext cx="171034" cy="171034"/>
          </a:xfrm>
          <a:prstGeom prst="rect">
            <a:avLst/>
          </a:prstGeom>
          <a:noFill/>
          <a:effectLst>
            <a:outerShdw blurRad="127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Image associÃ©e">
            <a:extLst>
              <a:ext uri="{FF2B5EF4-FFF2-40B4-BE49-F238E27FC236}">
                <a16:creationId xmlns:a16="http://schemas.microsoft.com/office/drawing/2014/main" id="{F2CD9947-C85A-419A-A142-78B7AC35E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1781" y="6608045"/>
            <a:ext cx="256592" cy="25659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330A4126-F3B9-41A2-AB5C-D14C9EEB892F}"/>
              </a:ext>
            </a:extLst>
          </p:cNvPr>
          <p:cNvSpPr/>
          <p:nvPr/>
        </p:nvSpPr>
        <p:spPr>
          <a:xfrm>
            <a:off x="7126801" y="226640"/>
            <a:ext cx="457864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Picasso" panose="02000603000000000000" pitchFamily="2" charset="0"/>
                <a:ea typeface="HelloPicasso" panose="02000603000000000000" pitchFamily="2" charset="0"/>
              </a:rPr>
              <a:t>Retranscris les phrases en utilisant les bonnes couleurs. </a:t>
            </a:r>
          </a:p>
        </p:txBody>
      </p:sp>
      <p:pic>
        <p:nvPicPr>
          <p:cNvPr id="34" name="Image 33" descr="Une image contenant roue à vent, chaîne&#10;&#10;Description générée automatiquement">
            <a:extLst>
              <a:ext uri="{FF2B5EF4-FFF2-40B4-BE49-F238E27FC236}">
                <a16:creationId xmlns:a16="http://schemas.microsoft.com/office/drawing/2014/main" id="{68608015-03B3-42B9-8747-2688A522CE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900" b="51550" l="64900" r="85667">
                        <a14:foregroundMark x1="65700" y1="45500" x2="65700" y2="45500"/>
                        <a14:foregroundMark x1="64933" y1="45500" x2="64933" y2="45500"/>
                        <a14:foregroundMark x1="75733" y1="51550" x2="75733" y2="51550"/>
                        <a14:foregroundMark x1="85667" y1="45550" x2="85667" y2="45550"/>
                        <a14:foregroundMark x1="74833" y1="31900" x2="74833" y2="31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256" t="30714" r="12959" b="47056"/>
          <a:stretch/>
        </p:blipFill>
        <p:spPr>
          <a:xfrm>
            <a:off x="10836082" y="823424"/>
            <a:ext cx="2357991" cy="15355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7240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stationnaire, table, crayon, assis&#10;&#10;Description générée automatiquement">
            <a:extLst>
              <a:ext uri="{FF2B5EF4-FFF2-40B4-BE49-F238E27FC236}">
                <a16:creationId xmlns:a16="http://schemas.microsoft.com/office/drawing/2014/main" id="{DCF5BD85-F626-4B71-B955-3F41735B0D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8F4F1"/>
              </a:clrFrom>
              <a:clrTo>
                <a:srgbClr val="F8F4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7" t="13854" r="83405" b="47778"/>
          <a:stretch/>
        </p:blipFill>
        <p:spPr>
          <a:xfrm rot="5198439">
            <a:off x="-66171" y="618191"/>
            <a:ext cx="1022556" cy="6674574"/>
          </a:xfrm>
          <a:prstGeom prst="rect">
            <a:avLst/>
          </a:prstGeom>
        </p:spPr>
      </p:pic>
      <p:pic>
        <p:nvPicPr>
          <p:cNvPr id="8" name="Image 7" descr="Une image contenant stationnaire, table, crayon, assis&#10;&#10;Description générée automatiquement">
            <a:extLst>
              <a:ext uri="{FF2B5EF4-FFF2-40B4-BE49-F238E27FC236}">
                <a16:creationId xmlns:a16="http://schemas.microsoft.com/office/drawing/2014/main" id="{3150DAC0-E2F5-4957-BBFC-6D6CEC1888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7F4EF"/>
              </a:clrFrom>
              <a:clrTo>
                <a:srgbClr val="F7F4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" t="51547" r="89410" b="9978"/>
          <a:stretch/>
        </p:blipFill>
        <p:spPr>
          <a:xfrm rot="5198439">
            <a:off x="-61249" y="1512547"/>
            <a:ext cx="994052" cy="6693233"/>
          </a:xfrm>
          <a:prstGeom prst="rect">
            <a:avLst/>
          </a:prstGeom>
        </p:spPr>
      </p:pic>
      <p:pic>
        <p:nvPicPr>
          <p:cNvPr id="9" name="Image 8" descr="Une image contenant stationnaire, table, crayon, assis&#10;&#10;Description générée automatiquement">
            <a:extLst>
              <a:ext uri="{FF2B5EF4-FFF2-40B4-BE49-F238E27FC236}">
                <a16:creationId xmlns:a16="http://schemas.microsoft.com/office/drawing/2014/main" id="{444E390E-B4E8-4CDF-B753-68AD5DC245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8F4F1"/>
              </a:clrFrom>
              <a:clrTo>
                <a:srgbClr val="F8F4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5" t="51882" r="71905" b="10676"/>
          <a:stretch/>
        </p:blipFill>
        <p:spPr>
          <a:xfrm rot="5198439">
            <a:off x="-4582" y="-1051079"/>
            <a:ext cx="899379" cy="6513454"/>
          </a:xfrm>
          <a:prstGeom prst="rect">
            <a:avLst/>
          </a:prstGeom>
        </p:spPr>
      </p:pic>
      <p:pic>
        <p:nvPicPr>
          <p:cNvPr id="10" name="Image 9" descr="Une image contenant stationnaire, table, crayon, assis&#10;&#10;Description générée automatiquement">
            <a:extLst>
              <a:ext uri="{FF2B5EF4-FFF2-40B4-BE49-F238E27FC236}">
                <a16:creationId xmlns:a16="http://schemas.microsoft.com/office/drawing/2014/main" id="{C980919F-F0ED-4EB2-918C-5E1DA32E24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8F4F1"/>
              </a:clrFrom>
              <a:clrTo>
                <a:srgbClr val="F8F4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1" t="13468" r="77937" b="48163"/>
          <a:stretch/>
        </p:blipFill>
        <p:spPr>
          <a:xfrm rot="5198439">
            <a:off x="111478" y="-281729"/>
            <a:ext cx="828375" cy="6674571"/>
          </a:xfrm>
          <a:prstGeom prst="rect">
            <a:avLst/>
          </a:prstGeom>
        </p:spPr>
      </p:pic>
      <p:pic>
        <p:nvPicPr>
          <p:cNvPr id="11" name="Image 10" descr="Une image contenant stationnaire, table, crayon, assis&#10;&#10;Description générée automatiquement">
            <a:extLst>
              <a:ext uri="{FF2B5EF4-FFF2-40B4-BE49-F238E27FC236}">
                <a16:creationId xmlns:a16="http://schemas.microsoft.com/office/drawing/2014/main" id="{DAF0AF01-649C-4073-ACF5-B736489263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8F4F1"/>
              </a:clrFrom>
              <a:clrTo>
                <a:srgbClr val="F8F4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0" t="51547" r="66846" b="9892"/>
          <a:stretch/>
        </p:blipFill>
        <p:spPr>
          <a:xfrm rot="5198439">
            <a:off x="14682" y="3190622"/>
            <a:ext cx="847973" cy="670799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4A18778-4495-49F1-8D43-FFFE6DAA22A7}"/>
              </a:ext>
            </a:extLst>
          </p:cNvPr>
          <p:cNvSpPr/>
          <p:nvPr/>
        </p:nvSpPr>
        <p:spPr>
          <a:xfrm rot="21403952">
            <a:off x="611721" y="1681023"/>
            <a:ext cx="14773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26ComicKats" panose="02000603000000000000" pitchFamily="2" charset="0"/>
                <a:ea typeface="K26ComicKats" panose="02000603000000000000" pitchFamily="2" charset="0"/>
              </a:rPr>
              <a:t>nom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6D8ACE-320B-4561-B9F8-0B21434E92AE}"/>
              </a:ext>
            </a:extLst>
          </p:cNvPr>
          <p:cNvSpPr/>
          <p:nvPr/>
        </p:nvSpPr>
        <p:spPr>
          <a:xfrm rot="21403952">
            <a:off x="759170" y="2611659"/>
            <a:ext cx="13644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26ComicKats" panose="02000603000000000000" pitchFamily="2" charset="0"/>
                <a:ea typeface="K26ComicKats" panose="02000603000000000000" pitchFamily="2" charset="0"/>
              </a:rPr>
              <a:t>Dét</a:t>
            </a:r>
            <a:r>
              <a:rPr lang="fr-FR" sz="4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26ComicKats" panose="02000603000000000000" pitchFamily="2" charset="0"/>
                <a:ea typeface="K26ComicKats" panose="02000603000000000000" pitchFamily="2" charset="0"/>
              </a:rPr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470A31-141B-467A-AA9D-020329B4F17A}"/>
              </a:ext>
            </a:extLst>
          </p:cNvPr>
          <p:cNvSpPr/>
          <p:nvPr/>
        </p:nvSpPr>
        <p:spPr>
          <a:xfrm rot="21403952">
            <a:off x="-3697" y="3507961"/>
            <a:ext cx="28902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26ComicKats" panose="02000603000000000000" pitchFamily="2" charset="0"/>
                <a:ea typeface="K26ComicKats" panose="02000603000000000000" pitchFamily="2" charset="0"/>
              </a:rPr>
              <a:t>adjectif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A57AC85-C7D0-4D09-9A01-E6106F8C7209}"/>
              </a:ext>
            </a:extLst>
          </p:cNvPr>
          <p:cNvSpPr/>
          <p:nvPr/>
        </p:nvSpPr>
        <p:spPr>
          <a:xfrm rot="21403952">
            <a:off x="370270" y="4457853"/>
            <a:ext cx="21066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26ComicKats" panose="02000603000000000000" pitchFamily="2" charset="0"/>
                <a:ea typeface="K26ComicKats" panose="02000603000000000000" pitchFamily="2" charset="0"/>
              </a:rPr>
              <a:t>verbe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C2A59DE-53C2-41F8-A3C8-470DCFB7253B}"/>
              </a:ext>
            </a:extLst>
          </p:cNvPr>
          <p:cNvSpPr/>
          <p:nvPr/>
        </p:nvSpPr>
        <p:spPr>
          <a:xfrm rot="21403952">
            <a:off x="360117" y="6131482"/>
            <a:ext cx="21162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26ComicKats" panose="02000603000000000000" pitchFamily="2" charset="0"/>
                <a:ea typeface="K26ComicKats" panose="02000603000000000000" pitchFamily="2" charset="0"/>
              </a:rPr>
              <a:t>autre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7C484A9-0DD3-4371-A20C-4F5B23B95EFE}"/>
              </a:ext>
            </a:extLst>
          </p:cNvPr>
          <p:cNvSpPr/>
          <p:nvPr/>
        </p:nvSpPr>
        <p:spPr>
          <a:xfrm>
            <a:off x="4249115" y="3493813"/>
            <a:ext cx="74393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0"/>
                <a:solidFill>
                  <a:schemeClr val="tx1"/>
                </a:solidFill>
                <a:latin typeface="HelloPicasso" panose="02000603000000000000" pitchFamily="2" charset="0"/>
                <a:ea typeface="HelloPicasso" panose="02000603000000000000" pitchFamily="2" charset="0"/>
              </a:rPr>
              <a:t>Il dort dans son grand lit.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D17C1294-C980-4A2C-B2CE-5D5CE1AE665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0189" y="-66273"/>
            <a:ext cx="5764192" cy="1688836"/>
          </a:xfrm>
          <a:prstGeom prst="rect">
            <a:avLst/>
          </a:prstGeom>
        </p:spPr>
      </p:pic>
      <p:pic>
        <p:nvPicPr>
          <p:cNvPr id="19" name="Image 18" descr="Une image contenant stationnaire, table, crayon, assis&#10;&#10;Description générée automatiquement">
            <a:extLst>
              <a:ext uri="{FF2B5EF4-FFF2-40B4-BE49-F238E27FC236}">
                <a16:creationId xmlns:a16="http://schemas.microsoft.com/office/drawing/2014/main" id="{C46FF328-F4CE-4B0B-8C3E-AA8DF1DFDE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8F4F1"/>
              </a:clrFrom>
              <a:clrTo>
                <a:srgbClr val="F8F4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1" t="14091" r="72445" b="47348"/>
          <a:stretch/>
        </p:blipFill>
        <p:spPr>
          <a:xfrm rot="5198439">
            <a:off x="-14448" y="2360563"/>
            <a:ext cx="847973" cy="670799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3AD8E9F-4630-447D-ABD8-827E32242FD5}"/>
              </a:ext>
            </a:extLst>
          </p:cNvPr>
          <p:cNvSpPr/>
          <p:nvPr/>
        </p:nvSpPr>
        <p:spPr>
          <a:xfrm rot="21403952">
            <a:off x="143240" y="5296237"/>
            <a:ext cx="26298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26ComicKats" panose="02000603000000000000" pitchFamily="2" charset="0"/>
                <a:ea typeface="K26ComicKats" panose="02000603000000000000" pitchFamily="2" charset="0"/>
              </a:rPr>
              <a:t>pronom</a:t>
            </a:r>
          </a:p>
        </p:txBody>
      </p:sp>
      <p:pic>
        <p:nvPicPr>
          <p:cNvPr id="23" name="Image 22" descr="Une image contenant roue à vent, chaîne&#10;&#10;Description générée automatiquement">
            <a:extLst>
              <a:ext uri="{FF2B5EF4-FFF2-40B4-BE49-F238E27FC236}">
                <a16:creationId xmlns:a16="http://schemas.microsoft.com/office/drawing/2014/main" id="{06C6F078-5C14-418A-AE81-5D92E01364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900" b="51550" l="64900" r="85667">
                        <a14:foregroundMark x1="65700" y1="45500" x2="65700" y2="45500"/>
                        <a14:foregroundMark x1="64933" y1="45500" x2="64933" y2="45500"/>
                        <a14:foregroundMark x1="75733" y1="51550" x2="75733" y2="51550"/>
                        <a14:foregroundMark x1="85667" y1="45550" x2="85667" y2="45550"/>
                        <a14:foregroundMark x1="74833" y1="31900" x2="74833" y2="31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256" t="30714" r="12959" b="47056"/>
          <a:stretch/>
        </p:blipFill>
        <p:spPr>
          <a:xfrm>
            <a:off x="-1000318" y="523643"/>
            <a:ext cx="2357991" cy="15355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 23" descr="Une image contenant roue à vent, chaîne&#10;&#10;Description générée automatiquement">
            <a:extLst>
              <a:ext uri="{FF2B5EF4-FFF2-40B4-BE49-F238E27FC236}">
                <a16:creationId xmlns:a16="http://schemas.microsoft.com/office/drawing/2014/main" id="{94519108-7B99-46FC-9B26-33407CCA16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900" b="51550" l="64900" r="85667">
                        <a14:foregroundMark x1="65700" y1="45500" x2="65700" y2="45500"/>
                        <a14:foregroundMark x1="64933" y1="45500" x2="64933" y2="45500"/>
                        <a14:foregroundMark x1="75733" y1="51550" x2="75733" y2="51550"/>
                        <a14:foregroundMark x1="85667" y1="45550" x2="85667" y2="45550"/>
                        <a14:foregroundMark x1="74833" y1="31900" x2="74833" y2="31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256" t="30714" r="12959" b="47056"/>
          <a:stretch/>
        </p:blipFill>
        <p:spPr>
          <a:xfrm>
            <a:off x="5670825" y="529872"/>
            <a:ext cx="1235464" cy="80456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5" name="Rectangle 26">
            <a:extLst>
              <a:ext uri="{FF2B5EF4-FFF2-40B4-BE49-F238E27FC236}">
                <a16:creationId xmlns:a16="http://schemas.microsoft.com/office/drawing/2014/main" id="{563FAD83-A33D-4B49-9C33-78285C9225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12400" y="6647883"/>
            <a:ext cx="15796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68580" tIns="34290" rIns="68580" bIns="3429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900" dirty="0">
                <a:latin typeface="HelloArchitect" panose="02000603000000000000" pitchFamily="2" charset="0"/>
                <a:ea typeface="HelloArchitect" panose="02000603000000000000" pitchFamily="2" charset="0"/>
                <a:cs typeface="Calibri" panose="020F0502020204030204" pitchFamily="34" charset="0"/>
              </a:rPr>
              <a:t>Jacinthe Morin, CSDN, 2020</a:t>
            </a:r>
            <a:endParaRPr lang="fr-FR" altLang="fr-FR" sz="1350" dirty="0">
              <a:latin typeface="HelloArchitect" panose="02000603000000000000" pitchFamily="2" charset="0"/>
              <a:ea typeface="HelloArchitect" panose="02000603000000000000" pitchFamily="2" charset="0"/>
            </a:endParaRPr>
          </a:p>
        </p:txBody>
      </p:sp>
      <p:pic>
        <p:nvPicPr>
          <p:cNvPr id="26" name="Picture 2" descr="RÃ©sultats de recherche d'images pour Â«Â hello fontÂ Â»">
            <a:extLst>
              <a:ext uri="{FF2B5EF4-FFF2-40B4-BE49-F238E27FC236}">
                <a16:creationId xmlns:a16="http://schemas.microsoft.com/office/drawing/2014/main" id="{379CC519-884D-4532-932D-425EEC850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429" b="94286" l="3143" r="96571">
                        <a14:foregroundMark x1="16000" y1="11143" x2="16000" y2="11143"/>
                        <a14:foregroundMark x1="14571" y1="10857" x2="14000" y2="42857"/>
                        <a14:foregroundMark x1="14000" y1="42857" x2="26857" y2="75714"/>
                        <a14:foregroundMark x1="26857" y1="75714" x2="60857" y2="79714"/>
                        <a14:foregroundMark x1="60857" y1="79714" x2="91714" y2="63429"/>
                        <a14:foregroundMark x1="91714" y1="63429" x2="83714" y2="32286"/>
                        <a14:foregroundMark x1="83714" y1="32286" x2="68571" y2="27429"/>
                        <a14:foregroundMark x1="68571" y1="27429" x2="49714" y2="28286"/>
                        <a14:foregroundMark x1="49714" y1="28286" x2="35143" y2="24857"/>
                        <a14:foregroundMark x1="35143" y1="24857" x2="22857" y2="16286"/>
                        <a14:foregroundMark x1="22857" y1="16286" x2="11143" y2="26571"/>
                        <a14:foregroundMark x1="11143" y1="26571" x2="11143" y2="26571"/>
                        <a14:foregroundMark x1="40571" y1="91714" x2="40571" y2="91714"/>
                        <a14:foregroundMark x1="83143" y1="93714" x2="83143" y2="94286"/>
                        <a14:foregroundMark x1="8571" y1="71143" x2="8571" y2="71143"/>
                        <a14:foregroundMark x1="14000" y1="5714" x2="14000" y2="5714"/>
                        <a14:foregroundMark x1="3143" y1="35143" x2="3143" y2="35143"/>
                        <a14:foregroundMark x1="96571" y1="27143" x2="96571" y2="2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963" y="6658490"/>
            <a:ext cx="171034" cy="171034"/>
          </a:xfrm>
          <a:prstGeom prst="rect">
            <a:avLst/>
          </a:prstGeom>
          <a:noFill/>
          <a:effectLst>
            <a:outerShdw blurRad="127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Image associÃ©e">
            <a:extLst>
              <a:ext uri="{FF2B5EF4-FFF2-40B4-BE49-F238E27FC236}">
                <a16:creationId xmlns:a16="http://schemas.microsoft.com/office/drawing/2014/main" id="{F2CD9947-C85A-419A-A142-78B7AC35E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1781" y="6608045"/>
            <a:ext cx="256592" cy="25659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330A4126-F3B9-41A2-AB5C-D14C9EEB892F}"/>
              </a:ext>
            </a:extLst>
          </p:cNvPr>
          <p:cNvSpPr/>
          <p:nvPr/>
        </p:nvSpPr>
        <p:spPr>
          <a:xfrm>
            <a:off x="7126801" y="226640"/>
            <a:ext cx="457864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Picasso" panose="02000603000000000000" pitchFamily="2" charset="0"/>
                <a:ea typeface="HelloPicasso" panose="02000603000000000000" pitchFamily="2" charset="0"/>
              </a:rPr>
              <a:t>Retranscris les phrases en utilisant les bonnes couleurs. </a:t>
            </a:r>
          </a:p>
        </p:txBody>
      </p:sp>
      <p:pic>
        <p:nvPicPr>
          <p:cNvPr id="34" name="Image 33" descr="Une image contenant roue à vent, chaîne&#10;&#10;Description générée automatiquement">
            <a:extLst>
              <a:ext uri="{FF2B5EF4-FFF2-40B4-BE49-F238E27FC236}">
                <a16:creationId xmlns:a16="http://schemas.microsoft.com/office/drawing/2014/main" id="{68608015-03B3-42B9-8747-2688A522CE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900" b="51550" l="64900" r="85667">
                        <a14:foregroundMark x1="65700" y1="45500" x2="65700" y2="45500"/>
                        <a14:foregroundMark x1="64933" y1="45500" x2="64933" y2="45500"/>
                        <a14:foregroundMark x1="75733" y1="51550" x2="75733" y2="51550"/>
                        <a14:foregroundMark x1="85667" y1="45550" x2="85667" y2="45550"/>
                        <a14:foregroundMark x1="74833" y1="31900" x2="74833" y2="31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256" t="30714" r="12959" b="47056"/>
          <a:stretch/>
        </p:blipFill>
        <p:spPr>
          <a:xfrm>
            <a:off x="10836082" y="823424"/>
            <a:ext cx="2357991" cy="15355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4148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stationnaire, table, crayon, assis&#10;&#10;Description générée automatiquement">
            <a:extLst>
              <a:ext uri="{FF2B5EF4-FFF2-40B4-BE49-F238E27FC236}">
                <a16:creationId xmlns:a16="http://schemas.microsoft.com/office/drawing/2014/main" id="{DCF5BD85-F626-4B71-B955-3F41735B0D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8F4F1"/>
              </a:clrFrom>
              <a:clrTo>
                <a:srgbClr val="F8F4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7" t="13854" r="83405" b="47778"/>
          <a:stretch/>
        </p:blipFill>
        <p:spPr>
          <a:xfrm rot="5198439">
            <a:off x="-66171" y="618191"/>
            <a:ext cx="1022556" cy="6674574"/>
          </a:xfrm>
          <a:prstGeom prst="rect">
            <a:avLst/>
          </a:prstGeom>
        </p:spPr>
      </p:pic>
      <p:pic>
        <p:nvPicPr>
          <p:cNvPr id="8" name="Image 7" descr="Une image contenant stationnaire, table, crayon, assis&#10;&#10;Description générée automatiquement">
            <a:extLst>
              <a:ext uri="{FF2B5EF4-FFF2-40B4-BE49-F238E27FC236}">
                <a16:creationId xmlns:a16="http://schemas.microsoft.com/office/drawing/2014/main" id="{3150DAC0-E2F5-4957-BBFC-6D6CEC1888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7F4EF"/>
              </a:clrFrom>
              <a:clrTo>
                <a:srgbClr val="F7F4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" t="51547" r="89410" b="9978"/>
          <a:stretch/>
        </p:blipFill>
        <p:spPr>
          <a:xfrm rot="5198439">
            <a:off x="-61249" y="1512547"/>
            <a:ext cx="994052" cy="6693233"/>
          </a:xfrm>
          <a:prstGeom prst="rect">
            <a:avLst/>
          </a:prstGeom>
        </p:spPr>
      </p:pic>
      <p:pic>
        <p:nvPicPr>
          <p:cNvPr id="9" name="Image 8" descr="Une image contenant stationnaire, table, crayon, assis&#10;&#10;Description générée automatiquement">
            <a:extLst>
              <a:ext uri="{FF2B5EF4-FFF2-40B4-BE49-F238E27FC236}">
                <a16:creationId xmlns:a16="http://schemas.microsoft.com/office/drawing/2014/main" id="{444E390E-B4E8-4CDF-B753-68AD5DC245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8F4F1"/>
              </a:clrFrom>
              <a:clrTo>
                <a:srgbClr val="F8F4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5" t="51882" r="71905" b="10676"/>
          <a:stretch/>
        </p:blipFill>
        <p:spPr>
          <a:xfrm rot="5198439">
            <a:off x="-4582" y="-1051079"/>
            <a:ext cx="899379" cy="6513454"/>
          </a:xfrm>
          <a:prstGeom prst="rect">
            <a:avLst/>
          </a:prstGeom>
        </p:spPr>
      </p:pic>
      <p:pic>
        <p:nvPicPr>
          <p:cNvPr id="10" name="Image 9" descr="Une image contenant stationnaire, table, crayon, assis&#10;&#10;Description générée automatiquement">
            <a:extLst>
              <a:ext uri="{FF2B5EF4-FFF2-40B4-BE49-F238E27FC236}">
                <a16:creationId xmlns:a16="http://schemas.microsoft.com/office/drawing/2014/main" id="{C980919F-F0ED-4EB2-918C-5E1DA32E24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8F4F1"/>
              </a:clrFrom>
              <a:clrTo>
                <a:srgbClr val="F8F4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1" t="13468" r="77937" b="48163"/>
          <a:stretch/>
        </p:blipFill>
        <p:spPr>
          <a:xfrm rot="5198439">
            <a:off x="111478" y="-281729"/>
            <a:ext cx="828375" cy="6674571"/>
          </a:xfrm>
          <a:prstGeom prst="rect">
            <a:avLst/>
          </a:prstGeom>
        </p:spPr>
      </p:pic>
      <p:pic>
        <p:nvPicPr>
          <p:cNvPr id="11" name="Image 10" descr="Une image contenant stationnaire, table, crayon, assis&#10;&#10;Description générée automatiquement">
            <a:extLst>
              <a:ext uri="{FF2B5EF4-FFF2-40B4-BE49-F238E27FC236}">
                <a16:creationId xmlns:a16="http://schemas.microsoft.com/office/drawing/2014/main" id="{DAF0AF01-649C-4073-ACF5-B736489263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8F4F1"/>
              </a:clrFrom>
              <a:clrTo>
                <a:srgbClr val="F8F4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0" t="51547" r="66846" b="9892"/>
          <a:stretch/>
        </p:blipFill>
        <p:spPr>
          <a:xfrm rot="5198439">
            <a:off x="14682" y="3190622"/>
            <a:ext cx="847973" cy="670799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4A18778-4495-49F1-8D43-FFFE6DAA22A7}"/>
              </a:ext>
            </a:extLst>
          </p:cNvPr>
          <p:cNvSpPr/>
          <p:nvPr/>
        </p:nvSpPr>
        <p:spPr>
          <a:xfrm rot="21403952">
            <a:off x="611721" y="1681023"/>
            <a:ext cx="14773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26ComicKats" panose="02000603000000000000" pitchFamily="2" charset="0"/>
                <a:ea typeface="K26ComicKats" panose="02000603000000000000" pitchFamily="2" charset="0"/>
              </a:rPr>
              <a:t>nom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6D8ACE-320B-4561-B9F8-0B21434E92AE}"/>
              </a:ext>
            </a:extLst>
          </p:cNvPr>
          <p:cNvSpPr/>
          <p:nvPr/>
        </p:nvSpPr>
        <p:spPr>
          <a:xfrm rot="21403952">
            <a:off x="759170" y="2611659"/>
            <a:ext cx="13644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26ComicKats" panose="02000603000000000000" pitchFamily="2" charset="0"/>
                <a:ea typeface="K26ComicKats" panose="02000603000000000000" pitchFamily="2" charset="0"/>
              </a:rPr>
              <a:t>Dét</a:t>
            </a:r>
            <a:r>
              <a:rPr lang="fr-FR" sz="4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26ComicKats" panose="02000603000000000000" pitchFamily="2" charset="0"/>
                <a:ea typeface="K26ComicKats" panose="02000603000000000000" pitchFamily="2" charset="0"/>
              </a:rPr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470A31-141B-467A-AA9D-020329B4F17A}"/>
              </a:ext>
            </a:extLst>
          </p:cNvPr>
          <p:cNvSpPr/>
          <p:nvPr/>
        </p:nvSpPr>
        <p:spPr>
          <a:xfrm rot="21403952">
            <a:off x="-3697" y="3507961"/>
            <a:ext cx="28902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26ComicKats" panose="02000603000000000000" pitchFamily="2" charset="0"/>
                <a:ea typeface="K26ComicKats" panose="02000603000000000000" pitchFamily="2" charset="0"/>
              </a:rPr>
              <a:t>adjectif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A57AC85-C7D0-4D09-9A01-E6106F8C7209}"/>
              </a:ext>
            </a:extLst>
          </p:cNvPr>
          <p:cNvSpPr/>
          <p:nvPr/>
        </p:nvSpPr>
        <p:spPr>
          <a:xfrm rot="21403952">
            <a:off x="370270" y="4457853"/>
            <a:ext cx="21066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26ComicKats" panose="02000603000000000000" pitchFamily="2" charset="0"/>
                <a:ea typeface="K26ComicKats" panose="02000603000000000000" pitchFamily="2" charset="0"/>
              </a:rPr>
              <a:t>verbe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C2A59DE-53C2-41F8-A3C8-470DCFB7253B}"/>
              </a:ext>
            </a:extLst>
          </p:cNvPr>
          <p:cNvSpPr/>
          <p:nvPr/>
        </p:nvSpPr>
        <p:spPr>
          <a:xfrm rot="21403952">
            <a:off x="360117" y="6131482"/>
            <a:ext cx="21162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26ComicKats" panose="02000603000000000000" pitchFamily="2" charset="0"/>
                <a:ea typeface="K26ComicKats" panose="02000603000000000000" pitchFamily="2" charset="0"/>
              </a:rPr>
              <a:t>autre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7C484A9-0DD3-4371-A20C-4F5B23B95EFE}"/>
              </a:ext>
            </a:extLst>
          </p:cNvPr>
          <p:cNvSpPr/>
          <p:nvPr/>
        </p:nvSpPr>
        <p:spPr>
          <a:xfrm>
            <a:off x="4249115" y="3493813"/>
            <a:ext cx="74393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0"/>
                <a:solidFill>
                  <a:srgbClr val="FE7C26"/>
                </a:solidFill>
                <a:latin typeface="HelloPicasso" panose="02000603000000000000" pitchFamily="2" charset="0"/>
                <a:ea typeface="HelloPicasso" panose="02000603000000000000" pitchFamily="2" charset="0"/>
              </a:rPr>
              <a:t>Il</a:t>
            </a:r>
            <a:r>
              <a:rPr lang="fr-FR" sz="5400" b="1" cap="none" spc="0" dirty="0">
                <a:ln w="0"/>
                <a:solidFill>
                  <a:schemeClr val="tx1"/>
                </a:solidFill>
                <a:latin typeface="HelloPicasso" panose="02000603000000000000" pitchFamily="2" charset="0"/>
                <a:ea typeface="HelloPicasso" panose="02000603000000000000" pitchFamily="2" charset="0"/>
              </a:rPr>
              <a:t> </a:t>
            </a:r>
            <a:r>
              <a:rPr lang="fr-FR" sz="5400" b="1" cap="none" spc="0" dirty="0">
                <a:ln w="0"/>
                <a:solidFill>
                  <a:srgbClr val="04C804"/>
                </a:solidFill>
                <a:latin typeface="HelloPicasso" panose="02000603000000000000" pitchFamily="2" charset="0"/>
                <a:ea typeface="HelloPicasso" panose="02000603000000000000" pitchFamily="2" charset="0"/>
              </a:rPr>
              <a:t>dort</a:t>
            </a:r>
            <a:r>
              <a:rPr lang="fr-FR" sz="5400" b="1" cap="none" spc="0" dirty="0">
                <a:ln w="0"/>
                <a:solidFill>
                  <a:schemeClr val="tx1"/>
                </a:solidFill>
                <a:latin typeface="HelloPicasso" panose="02000603000000000000" pitchFamily="2" charset="0"/>
                <a:ea typeface="HelloPicasso" panose="02000603000000000000" pitchFamily="2" charset="0"/>
              </a:rPr>
              <a:t> dans </a:t>
            </a:r>
            <a:r>
              <a:rPr lang="fr-FR" sz="5400" b="1" cap="none" spc="0" dirty="0">
                <a:ln w="0"/>
                <a:solidFill>
                  <a:srgbClr val="EA2630"/>
                </a:solidFill>
                <a:latin typeface="HelloPicasso" panose="02000603000000000000" pitchFamily="2" charset="0"/>
                <a:ea typeface="HelloPicasso" panose="02000603000000000000" pitchFamily="2" charset="0"/>
              </a:rPr>
              <a:t>son </a:t>
            </a:r>
            <a:r>
              <a:rPr lang="fr-FR" sz="5400" b="1" cap="none" spc="0" dirty="0">
                <a:ln w="0"/>
                <a:solidFill>
                  <a:srgbClr val="ED23A9"/>
                </a:solidFill>
                <a:latin typeface="HelloPicasso" panose="02000603000000000000" pitchFamily="2" charset="0"/>
                <a:ea typeface="HelloPicasso" panose="02000603000000000000" pitchFamily="2" charset="0"/>
              </a:rPr>
              <a:t>grand</a:t>
            </a:r>
            <a:r>
              <a:rPr lang="fr-FR" sz="5400" b="1" cap="none" spc="0" dirty="0">
                <a:ln w="0"/>
                <a:solidFill>
                  <a:schemeClr val="tx1"/>
                </a:solidFill>
                <a:latin typeface="HelloPicasso" panose="02000603000000000000" pitchFamily="2" charset="0"/>
                <a:ea typeface="HelloPicasso" panose="02000603000000000000" pitchFamily="2" charset="0"/>
              </a:rPr>
              <a:t> </a:t>
            </a:r>
            <a:r>
              <a:rPr lang="fr-FR" sz="5400" b="1" cap="none" spc="0" dirty="0">
                <a:ln w="0"/>
                <a:solidFill>
                  <a:srgbClr val="5279E2"/>
                </a:solidFill>
                <a:latin typeface="HelloPicasso" panose="02000603000000000000" pitchFamily="2" charset="0"/>
                <a:ea typeface="HelloPicasso" panose="02000603000000000000" pitchFamily="2" charset="0"/>
              </a:rPr>
              <a:t>lit</a:t>
            </a:r>
            <a:r>
              <a:rPr lang="fr-FR" sz="5400" b="1" cap="none" spc="0" dirty="0">
                <a:ln w="0"/>
                <a:solidFill>
                  <a:schemeClr val="tx1"/>
                </a:solidFill>
                <a:latin typeface="HelloPicasso" panose="02000603000000000000" pitchFamily="2" charset="0"/>
                <a:ea typeface="HelloPicasso" panose="02000603000000000000" pitchFamily="2" charset="0"/>
              </a:rPr>
              <a:t>.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D17C1294-C980-4A2C-B2CE-5D5CE1AE665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0189" y="-66273"/>
            <a:ext cx="5764192" cy="1688836"/>
          </a:xfrm>
          <a:prstGeom prst="rect">
            <a:avLst/>
          </a:prstGeom>
        </p:spPr>
      </p:pic>
      <p:pic>
        <p:nvPicPr>
          <p:cNvPr id="19" name="Image 18" descr="Une image contenant stationnaire, table, crayon, assis&#10;&#10;Description générée automatiquement">
            <a:extLst>
              <a:ext uri="{FF2B5EF4-FFF2-40B4-BE49-F238E27FC236}">
                <a16:creationId xmlns:a16="http://schemas.microsoft.com/office/drawing/2014/main" id="{C46FF328-F4CE-4B0B-8C3E-AA8DF1DFDE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8F4F1"/>
              </a:clrFrom>
              <a:clrTo>
                <a:srgbClr val="F8F4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1" t="14091" r="72445" b="47348"/>
          <a:stretch/>
        </p:blipFill>
        <p:spPr>
          <a:xfrm rot="5198439">
            <a:off x="-14448" y="2360563"/>
            <a:ext cx="847973" cy="670799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3AD8E9F-4630-447D-ABD8-827E32242FD5}"/>
              </a:ext>
            </a:extLst>
          </p:cNvPr>
          <p:cNvSpPr/>
          <p:nvPr/>
        </p:nvSpPr>
        <p:spPr>
          <a:xfrm rot="21403952">
            <a:off x="143240" y="5296237"/>
            <a:ext cx="26298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26ComicKats" panose="02000603000000000000" pitchFamily="2" charset="0"/>
                <a:ea typeface="K26ComicKats" panose="02000603000000000000" pitchFamily="2" charset="0"/>
              </a:rPr>
              <a:t>pronom</a:t>
            </a:r>
          </a:p>
        </p:txBody>
      </p:sp>
      <p:pic>
        <p:nvPicPr>
          <p:cNvPr id="23" name="Image 22" descr="Une image contenant roue à vent, chaîne&#10;&#10;Description générée automatiquement">
            <a:extLst>
              <a:ext uri="{FF2B5EF4-FFF2-40B4-BE49-F238E27FC236}">
                <a16:creationId xmlns:a16="http://schemas.microsoft.com/office/drawing/2014/main" id="{06C6F078-5C14-418A-AE81-5D92E01364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900" b="51550" l="64900" r="85667">
                        <a14:foregroundMark x1="65700" y1="45500" x2="65700" y2="45500"/>
                        <a14:foregroundMark x1="64933" y1="45500" x2="64933" y2="45500"/>
                        <a14:foregroundMark x1="75733" y1="51550" x2="75733" y2="51550"/>
                        <a14:foregroundMark x1="85667" y1="45550" x2="85667" y2="45550"/>
                        <a14:foregroundMark x1="74833" y1="31900" x2="74833" y2="31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256" t="30714" r="12959" b="47056"/>
          <a:stretch/>
        </p:blipFill>
        <p:spPr>
          <a:xfrm>
            <a:off x="-1000318" y="523643"/>
            <a:ext cx="2357991" cy="15355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 23" descr="Une image contenant roue à vent, chaîne&#10;&#10;Description générée automatiquement">
            <a:extLst>
              <a:ext uri="{FF2B5EF4-FFF2-40B4-BE49-F238E27FC236}">
                <a16:creationId xmlns:a16="http://schemas.microsoft.com/office/drawing/2014/main" id="{94519108-7B99-46FC-9B26-33407CCA16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900" b="51550" l="64900" r="85667">
                        <a14:foregroundMark x1="65700" y1="45500" x2="65700" y2="45500"/>
                        <a14:foregroundMark x1="64933" y1="45500" x2="64933" y2="45500"/>
                        <a14:foregroundMark x1="75733" y1="51550" x2="75733" y2="51550"/>
                        <a14:foregroundMark x1="85667" y1="45550" x2="85667" y2="45550"/>
                        <a14:foregroundMark x1="74833" y1="31900" x2="74833" y2="31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256" t="30714" r="12959" b="47056"/>
          <a:stretch/>
        </p:blipFill>
        <p:spPr>
          <a:xfrm>
            <a:off x="5670825" y="529872"/>
            <a:ext cx="1235464" cy="80456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5" name="Rectangle 26">
            <a:extLst>
              <a:ext uri="{FF2B5EF4-FFF2-40B4-BE49-F238E27FC236}">
                <a16:creationId xmlns:a16="http://schemas.microsoft.com/office/drawing/2014/main" id="{563FAD83-A33D-4B49-9C33-78285C9225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12400" y="6647883"/>
            <a:ext cx="15796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68580" tIns="34290" rIns="68580" bIns="3429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900" dirty="0">
                <a:latin typeface="HelloArchitect" panose="02000603000000000000" pitchFamily="2" charset="0"/>
                <a:ea typeface="HelloArchitect" panose="02000603000000000000" pitchFamily="2" charset="0"/>
                <a:cs typeface="Calibri" panose="020F0502020204030204" pitchFamily="34" charset="0"/>
              </a:rPr>
              <a:t>Jacinthe Morin, CSDN, 2020</a:t>
            </a:r>
            <a:endParaRPr lang="fr-FR" altLang="fr-FR" sz="1350" dirty="0">
              <a:latin typeface="HelloArchitect" panose="02000603000000000000" pitchFamily="2" charset="0"/>
              <a:ea typeface="HelloArchitect" panose="02000603000000000000" pitchFamily="2" charset="0"/>
            </a:endParaRPr>
          </a:p>
        </p:txBody>
      </p:sp>
      <p:pic>
        <p:nvPicPr>
          <p:cNvPr id="26" name="Picture 2" descr="RÃ©sultats de recherche d'images pour Â«Â hello fontÂ Â»">
            <a:extLst>
              <a:ext uri="{FF2B5EF4-FFF2-40B4-BE49-F238E27FC236}">
                <a16:creationId xmlns:a16="http://schemas.microsoft.com/office/drawing/2014/main" id="{379CC519-884D-4532-932D-425EEC850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429" b="94286" l="3143" r="96571">
                        <a14:foregroundMark x1="16000" y1="11143" x2="16000" y2="11143"/>
                        <a14:foregroundMark x1="14571" y1="10857" x2="14000" y2="42857"/>
                        <a14:foregroundMark x1="14000" y1="42857" x2="26857" y2="75714"/>
                        <a14:foregroundMark x1="26857" y1="75714" x2="60857" y2="79714"/>
                        <a14:foregroundMark x1="60857" y1="79714" x2="91714" y2="63429"/>
                        <a14:foregroundMark x1="91714" y1="63429" x2="83714" y2="32286"/>
                        <a14:foregroundMark x1="83714" y1="32286" x2="68571" y2="27429"/>
                        <a14:foregroundMark x1="68571" y1="27429" x2="49714" y2="28286"/>
                        <a14:foregroundMark x1="49714" y1="28286" x2="35143" y2="24857"/>
                        <a14:foregroundMark x1="35143" y1="24857" x2="22857" y2="16286"/>
                        <a14:foregroundMark x1="22857" y1="16286" x2="11143" y2="26571"/>
                        <a14:foregroundMark x1="11143" y1="26571" x2="11143" y2="26571"/>
                        <a14:foregroundMark x1="40571" y1="91714" x2="40571" y2="91714"/>
                        <a14:foregroundMark x1="83143" y1="93714" x2="83143" y2="94286"/>
                        <a14:foregroundMark x1="8571" y1="71143" x2="8571" y2="71143"/>
                        <a14:foregroundMark x1="14000" y1="5714" x2="14000" y2="5714"/>
                        <a14:foregroundMark x1="3143" y1="35143" x2="3143" y2="35143"/>
                        <a14:foregroundMark x1="96571" y1="27143" x2="96571" y2="2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963" y="6658490"/>
            <a:ext cx="171034" cy="171034"/>
          </a:xfrm>
          <a:prstGeom prst="rect">
            <a:avLst/>
          </a:prstGeom>
          <a:noFill/>
          <a:effectLst>
            <a:outerShdw blurRad="127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Image associÃ©e">
            <a:extLst>
              <a:ext uri="{FF2B5EF4-FFF2-40B4-BE49-F238E27FC236}">
                <a16:creationId xmlns:a16="http://schemas.microsoft.com/office/drawing/2014/main" id="{F2CD9947-C85A-419A-A142-78B7AC35E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1781" y="6608045"/>
            <a:ext cx="256592" cy="25659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330A4126-F3B9-41A2-AB5C-D14C9EEB892F}"/>
              </a:ext>
            </a:extLst>
          </p:cNvPr>
          <p:cNvSpPr/>
          <p:nvPr/>
        </p:nvSpPr>
        <p:spPr>
          <a:xfrm>
            <a:off x="7126801" y="226640"/>
            <a:ext cx="457864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Picasso" panose="02000603000000000000" pitchFamily="2" charset="0"/>
                <a:ea typeface="HelloPicasso" panose="02000603000000000000" pitchFamily="2" charset="0"/>
              </a:rPr>
              <a:t>Retranscris les phrases en utilisant les bonnes couleurs. </a:t>
            </a:r>
          </a:p>
        </p:txBody>
      </p:sp>
      <p:pic>
        <p:nvPicPr>
          <p:cNvPr id="34" name="Image 33" descr="Une image contenant roue à vent, chaîne&#10;&#10;Description générée automatiquement">
            <a:extLst>
              <a:ext uri="{FF2B5EF4-FFF2-40B4-BE49-F238E27FC236}">
                <a16:creationId xmlns:a16="http://schemas.microsoft.com/office/drawing/2014/main" id="{68608015-03B3-42B9-8747-2688A522CE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900" b="51550" l="64900" r="85667">
                        <a14:foregroundMark x1="65700" y1="45500" x2="65700" y2="45500"/>
                        <a14:foregroundMark x1="64933" y1="45500" x2="64933" y2="45500"/>
                        <a14:foregroundMark x1="75733" y1="51550" x2="75733" y2="51550"/>
                        <a14:foregroundMark x1="85667" y1="45550" x2="85667" y2="45550"/>
                        <a14:foregroundMark x1="74833" y1="31900" x2="74833" y2="31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256" t="30714" r="12959" b="47056"/>
          <a:stretch/>
        </p:blipFill>
        <p:spPr>
          <a:xfrm>
            <a:off x="10836082" y="823424"/>
            <a:ext cx="2357991" cy="15355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3132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stationnaire, table, crayon, assis&#10;&#10;Description générée automatiquement">
            <a:extLst>
              <a:ext uri="{FF2B5EF4-FFF2-40B4-BE49-F238E27FC236}">
                <a16:creationId xmlns:a16="http://schemas.microsoft.com/office/drawing/2014/main" id="{DCF5BD85-F626-4B71-B955-3F41735B0D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8F4F1"/>
              </a:clrFrom>
              <a:clrTo>
                <a:srgbClr val="F8F4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7" t="13854" r="83405" b="47778"/>
          <a:stretch/>
        </p:blipFill>
        <p:spPr>
          <a:xfrm rot="5198439">
            <a:off x="-66171" y="618191"/>
            <a:ext cx="1022556" cy="6674574"/>
          </a:xfrm>
          <a:prstGeom prst="rect">
            <a:avLst/>
          </a:prstGeom>
        </p:spPr>
      </p:pic>
      <p:pic>
        <p:nvPicPr>
          <p:cNvPr id="8" name="Image 7" descr="Une image contenant stationnaire, table, crayon, assis&#10;&#10;Description générée automatiquement">
            <a:extLst>
              <a:ext uri="{FF2B5EF4-FFF2-40B4-BE49-F238E27FC236}">
                <a16:creationId xmlns:a16="http://schemas.microsoft.com/office/drawing/2014/main" id="{3150DAC0-E2F5-4957-BBFC-6D6CEC1888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7F4EF"/>
              </a:clrFrom>
              <a:clrTo>
                <a:srgbClr val="F7F4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" t="51547" r="89410" b="9978"/>
          <a:stretch/>
        </p:blipFill>
        <p:spPr>
          <a:xfrm rot="5198439">
            <a:off x="-61249" y="1512547"/>
            <a:ext cx="994052" cy="6693233"/>
          </a:xfrm>
          <a:prstGeom prst="rect">
            <a:avLst/>
          </a:prstGeom>
        </p:spPr>
      </p:pic>
      <p:pic>
        <p:nvPicPr>
          <p:cNvPr id="9" name="Image 8" descr="Une image contenant stationnaire, table, crayon, assis&#10;&#10;Description générée automatiquement">
            <a:extLst>
              <a:ext uri="{FF2B5EF4-FFF2-40B4-BE49-F238E27FC236}">
                <a16:creationId xmlns:a16="http://schemas.microsoft.com/office/drawing/2014/main" id="{444E390E-B4E8-4CDF-B753-68AD5DC245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8F4F1"/>
              </a:clrFrom>
              <a:clrTo>
                <a:srgbClr val="F8F4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5" t="51882" r="71905" b="10676"/>
          <a:stretch/>
        </p:blipFill>
        <p:spPr>
          <a:xfrm rot="5198439">
            <a:off x="-4582" y="-1051079"/>
            <a:ext cx="899379" cy="6513454"/>
          </a:xfrm>
          <a:prstGeom prst="rect">
            <a:avLst/>
          </a:prstGeom>
        </p:spPr>
      </p:pic>
      <p:pic>
        <p:nvPicPr>
          <p:cNvPr id="10" name="Image 9" descr="Une image contenant stationnaire, table, crayon, assis&#10;&#10;Description générée automatiquement">
            <a:extLst>
              <a:ext uri="{FF2B5EF4-FFF2-40B4-BE49-F238E27FC236}">
                <a16:creationId xmlns:a16="http://schemas.microsoft.com/office/drawing/2014/main" id="{C980919F-F0ED-4EB2-918C-5E1DA32E24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8F4F1"/>
              </a:clrFrom>
              <a:clrTo>
                <a:srgbClr val="F8F4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1" t="13468" r="77937" b="48163"/>
          <a:stretch/>
        </p:blipFill>
        <p:spPr>
          <a:xfrm rot="5198439">
            <a:off x="111478" y="-281729"/>
            <a:ext cx="828375" cy="6674571"/>
          </a:xfrm>
          <a:prstGeom prst="rect">
            <a:avLst/>
          </a:prstGeom>
        </p:spPr>
      </p:pic>
      <p:pic>
        <p:nvPicPr>
          <p:cNvPr id="11" name="Image 10" descr="Une image contenant stationnaire, table, crayon, assis&#10;&#10;Description générée automatiquement">
            <a:extLst>
              <a:ext uri="{FF2B5EF4-FFF2-40B4-BE49-F238E27FC236}">
                <a16:creationId xmlns:a16="http://schemas.microsoft.com/office/drawing/2014/main" id="{DAF0AF01-649C-4073-ACF5-B736489263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8F4F1"/>
              </a:clrFrom>
              <a:clrTo>
                <a:srgbClr val="F8F4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0" t="51547" r="66846" b="9892"/>
          <a:stretch/>
        </p:blipFill>
        <p:spPr>
          <a:xfrm rot="5198439">
            <a:off x="14682" y="3190622"/>
            <a:ext cx="847973" cy="670799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4A18778-4495-49F1-8D43-FFFE6DAA22A7}"/>
              </a:ext>
            </a:extLst>
          </p:cNvPr>
          <p:cNvSpPr/>
          <p:nvPr/>
        </p:nvSpPr>
        <p:spPr>
          <a:xfrm rot="21403952">
            <a:off x="611721" y="1681023"/>
            <a:ext cx="14773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26ComicKats" panose="02000603000000000000" pitchFamily="2" charset="0"/>
                <a:ea typeface="K26ComicKats" panose="02000603000000000000" pitchFamily="2" charset="0"/>
              </a:rPr>
              <a:t>nom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6D8ACE-320B-4561-B9F8-0B21434E92AE}"/>
              </a:ext>
            </a:extLst>
          </p:cNvPr>
          <p:cNvSpPr/>
          <p:nvPr/>
        </p:nvSpPr>
        <p:spPr>
          <a:xfrm rot="21403952">
            <a:off x="759170" y="2611659"/>
            <a:ext cx="13644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26ComicKats" panose="02000603000000000000" pitchFamily="2" charset="0"/>
                <a:ea typeface="K26ComicKats" panose="02000603000000000000" pitchFamily="2" charset="0"/>
              </a:rPr>
              <a:t>Dét</a:t>
            </a:r>
            <a:r>
              <a:rPr lang="fr-FR" sz="4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26ComicKats" panose="02000603000000000000" pitchFamily="2" charset="0"/>
                <a:ea typeface="K26ComicKats" panose="02000603000000000000" pitchFamily="2" charset="0"/>
              </a:rPr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470A31-141B-467A-AA9D-020329B4F17A}"/>
              </a:ext>
            </a:extLst>
          </p:cNvPr>
          <p:cNvSpPr/>
          <p:nvPr/>
        </p:nvSpPr>
        <p:spPr>
          <a:xfrm rot="21403952">
            <a:off x="-3697" y="3507961"/>
            <a:ext cx="28902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26ComicKats" panose="02000603000000000000" pitchFamily="2" charset="0"/>
                <a:ea typeface="K26ComicKats" panose="02000603000000000000" pitchFamily="2" charset="0"/>
              </a:rPr>
              <a:t>adjectif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A57AC85-C7D0-4D09-9A01-E6106F8C7209}"/>
              </a:ext>
            </a:extLst>
          </p:cNvPr>
          <p:cNvSpPr/>
          <p:nvPr/>
        </p:nvSpPr>
        <p:spPr>
          <a:xfrm rot="21403952">
            <a:off x="370270" y="4457853"/>
            <a:ext cx="21066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26ComicKats" panose="02000603000000000000" pitchFamily="2" charset="0"/>
                <a:ea typeface="K26ComicKats" panose="02000603000000000000" pitchFamily="2" charset="0"/>
              </a:rPr>
              <a:t>verbe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C2A59DE-53C2-41F8-A3C8-470DCFB7253B}"/>
              </a:ext>
            </a:extLst>
          </p:cNvPr>
          <p:cNvSpPr/>
          <p:nvPr/>
        </p:nvSpPr>
        <p:spPr>
          <a:xfrm rot="21403952">
            <a:off x="360117" y="6131482"/>
            <a:ext cx="21162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26ComicKats" panose="02000603000000000000" pitchFamily="2" charset="0"/>
                <a:ea typeface="K26ComicKats" panose="02000603000000000000" pitchFamily="2" charset="0"/>
              </a:rPr>
              <a:t>autre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7C484A9-0DD3-4371-A20C-4F5B23B95EFE}"/>
              </a:ext>
            </a:extLst>
          </p:cNvPr>
          <p:cNvSpPr/>
          <p:nvPr/>
        </p:nvSpPr>
        <p:spPr>
          <a:xfrm>
            <a:off x="4249115" y="3493813"/>
            <a:ext cx="743939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0"/>
                <a:solidFill>
                  <a:schemeClr val="tx1"/>
                </a:solidFill>
                <a:latin typeface="HelloPicasso" panose="02000603000000000000" pitchFamily="2" charset="0"/>
                <a:ea typeface="HelloPicasso" panose="02000603000000000000" pitchFamily="2" charset="0"/>
              </a:rPr>
              <a:t>Les campeurs allument un feu de bois.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D17C1294-C980-4A2C-B2CE-5D5CE1AE665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0189" y="-66273"/>
            <a:ext cx="5764192" cy="1688836"/>
          </a:xfrm>
          <a:prstGeom prst="rect">
            <a:avLst/>
          </a:prstGeom>
        </p:spPr>
      </p:pic>
      <p:pic>
        <p:nvPicPr>
          <p:cNvPr id="19" name="Image 18" descr="Une image contenant stationnaire, table, crayon, assis&#10;&#10;Description générée automatiquement">
            <a:extLst>
              <a:ext uri="{FF2B5EF4-FFF2-40B4-BE49-F238E27FC236}">
                <a16:creationId xmlns:a16="http://schemas.microsoft.com/office/drawing/2014/main" id="{C46FF328-F4CE-4B0B-8C3E-AA8DF1DFDE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8F4F1"/>
              </a:clrFrom>
              <a:clrTo>
                <a:srgbClr val="F8F4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1" t="14091" r="72445" b="47348"/>
          <a:stretch/>
        </p:blipFill>
        <p:spPr>
          <a:xfrm rot="5198439">
            <a:off x="-14448" y="2360563"/>
            <a:ext cx="847973" cy="670799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3AD8E9F-4630-447D-ABD8-827E32242FD5}"/>
              </a:ext>
            </a:extLst>
          </p:cNvPr>
          <p:cNvSpPr/>
          <p:nvPr/>
        </p:nvSpPr>
        <p:spPr>
          <a:xfrm rot="21403952">
            <a:off x="143240" y="5296237"/>
            <a:ext cx="26298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26ComicKats" panose="02000603000000000000" pitchFamily="2" charset="0"/>
                <a:ea typeface="K26ComicKats" panose="02000603000000000000" pitchFamily="2" charset="0"/>
              </a:rPr>
              <a:t>pronom</a:t>
            </a:r>
          </a:p>
        </p:txBody>
      </p:sp>
      <p:pic>
        <p:nvPicPr>
          <p:cNvPr id="23" name="Image 22" descr="Une image contenant roue à vent, chaîne&#10;&#10;Description générée automatiquement">
            <a:extLst>
              <a:ext uri="{FF2B5EF4-FFF2-40B4-BE49-F238E27FC236}">
                <a16:creationId xmlns:a16="http://schemas.microsoft.com/office/drawing/2014/main" id="{06C6F078-5C14-418A-AE81-5D92E01364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900" b="51550" l="64900" r="85667">
                        <a14:foregroundMark x1="65700" y1="45500" x2="65700" y2="45500"/>
                        <a14:foregroundMark x1="64933" y1="45500" x2="64933" y2="45500"/>
                        <a14:foregroundMark x1="75733" y1="51550" x2="75733" y2="51550"/>
                        <a14:foregroundMark x1="85667" y1="45550" x2="85667" y2="45550"/>
                        <a14:foregroundMark x1="74833" y1="31900" x2="74833" y2="31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256" t="30714" r="12959" b="47056"/>
          <a:stretch/>
        </p:blipFill>
        <p:spPr>
          <a:xfrm>
            <a:off x="-1000318" y="523643"/>
            <a:ext cx="2357991" cy="15355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 23" descr="Une image contenant roue à vent, chaîne&#10;&#10;Description générée automatiquement">
            <a:extLst>
              <a:ext uri="{FF2B5EF4-FFF2-40B4-BE49-F238E27FC236}">
                <a16:creationId xmlns:a16="http://schemas.microsoft.com/office/drawing/2014/main" id="{94519108-7B99-46FC-9B26-33407CCA16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900" b="51550" l="64900" r="85667">
                        <a14:foregroundMark x1="65700" y1="45500" x2="65700" y2="45500"/>
                        <a14:foregroundMark x1="64933" y1="45500" x2="64933" y2="45500"/>
                        <a14:foregroundMark x1="75733" y1="51550" x2="75733" y2="51550"/>
                        <a14:foregroundMark x1="85667" y1="45550" x2="85667" y2="45550"/>
                        <a14:foregroundMark x1="74833" y1="31900" x2="74833" y2="31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256" t="30714" r="12959" b="47056"/>
          <a:stretch/>
        </p:blipFill>
        <p:spPr>
          <a:xfrm>
            <a:off x="5670825" y="529872"/>
            <a:ext cx="1235464" cy="80456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5" name="Rectangle 26">
            <a:extLst>
              <a:ext uri="{FF2B5EF4-FFF2-40B4-BE49-F238E27FC236}">
                <a16:creationId xmlns:a16="http://schemas.microsoft.com/office/drawing/2014/main" id="{563FAD83-A33D-4B49-9C33-78285C9225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12400" y="6647883"/>
            <a:ext cx="15796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68580" tIns="34290" rIns="68580" bIns="3429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900" dirty="0">
                <a:latin typeface="HelloArchitect" panose="02000603000000000000" pitchFamily="2" charset="0"/>
                <a:ea typeface="HelloArchitect" panose="02000603000000000000" pitchFamily="2" charset="0"/>
                <a:cs typeface="Calibri" panose="020F0502020204030204" pitchFamily="34" charset="0"/>
              </a:rPr>
              <a:t>Jacinthe Morin, CSDN, 2020</a:t>
            </a:r>
            <a:endParaRPr lang="fr-FR" altLang="fr-FR" sz="1350" dirty="0">
              <a:latin typeface="HelloArchitect" panose="02000603000000000000" pitchFamily="2" charset="0"/>
              <a:ea typeface="HelloArchitect" panose="02000603000000000000" pitchFamily="2" charset="0"/>
            </a:endParaRPr>
          </a:p>
        </p:txBody>
      </p:sp>
      <p:pic>
        <p:nvPicPr>
          <p:cNvPr id="26" name="Picture 2" descr="RÃ©sultats de recherche d'images pour Â«Â hello fontÂ Â»">
            <a:extLst>
              <a:ext uri="{FF2B5EF4-FFF2-40B4-BE49-F238E27FC236}">
                <a16:creationId xmlns:a16="http://schemas.microsoft.com/office/drawing/2014/main" id="{379CC519-884D-4532-932D-425EEC850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429" b="94286" l="3143" r="96571">
                        <a14:foregroundMark x1="16000" y1="11143" x2="16000" y2="11143"/>
                        <a14:foregroundMark x1="14571" y1="10857" x2="14000" y2="42857"/>
                        <a14:foregroundMark x1="14000" y1="42857" x2="26857" y2="75714"/>
                        <a14:foregroundMark x1="26857" y1="75714" x2="60857" y2="79714"/>
                        <a14:foregroundMark x1="60857" y1="79714" x2="91714" y2="63429"/>
                        <a14:foregroundMark x1="91714" y1="63429" x2="83714" y2="32286"/>
                        <a14:foregroundMark x1="83714" y1="32286" x2="68571" y2="27429"/>
                        <a14:foregroundMark x1="68571" y1="27429" x2="49714" y2="28286"/>
                        <a14:foregroundMark x1="49714" y1="28286" x2="35143" y2="24857"/>
                        <a14:foregroundMark x1="35143" y1="24857" x2="22857" y2="16286"/>
                        <a14:foregroundMark x1="22857" y1="16286" x2="11143" y2="26571"/>
                        <a14:foregroundMark x1="11143" y1="26571" x2="11143" y2="26571"/>
                        <a14:foregroundMark x1="40571" y1="91714" x2="40571" y2="91714"/>
                        <a14:foregroundMark x1="83143" y1="93714" x2="83143" y2="94286"/>
                        <a14:foregroundMark x1="8571" y1="71143" x2="8571" y2="71143"/>
                        <a14:foregroundMark x1="14000" y1="5714" x2="14000" y2="5714"/>
                        <a14:foregroundMark x1="3143" y1="35143" x2="3143" y2="35143"/>
                        <a14:foregroundMark x1="96571" y1="27143" x2="96571" y2="2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963" y="6658490"/>
            <a:ext cx="171034" cy="171034"/>
          </a:xfrm>
          <a:prstGeom prst="rect">
            <a:avLst/>
          </a:prstGeom>
          <a:noFill/>
          <a:effectLst>
            <a:outerShdw blurRad="127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Image associÃ©e">
            <a:extLst>
              <a:ext uri="{FF2B5EF4-FFF2-40B4-BE49-F238E27FC236}">
                <a16:creationId xmlns:a16="http://schemas.microsoft.com/office/drawing/2014/main" id="{F2CD9947-C85A-419A-A142-78B7AC35E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1781" y="6608045"/>
            <a:ext cx="256592" cy="25659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330A4126-F3B9-41A2-AB5C-D14C9EEB892F}"/>
              </a:ext>
            </a:extLst>
          </p:cNvPr>
          <p:cNvSpPr/>
          <p:nvPr/>
        </p:nvSpPr>
        <p:spPr>
          <a:xfrm>
            <a:off x="7126801" y="226640"/>
            <a:ext cx="457864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Picasso" panose="02000603000000000000" pitchFamily="2" charset="0"/>
                <a:ea typeface="HelloPicasso" panose="02000603000000000000" pitchFamily="2" charset="0"/>
              </a:rPr>
              <a:t>Retranscris les phrases en utilisant les bonnes couleurs. </a:t>
            </a:r>
          </a:p>
        </p:txBody>
      </p:sp>
      <p:pic>
        <p:nvPicPr>
          <p:cNvPr id="34" name="Image 33" descr="Une image contenant roue à vent, chaîne&#10;&#10;Description générée automatiquement">
            <a:extLst>
              <a:ext uri="{FF2B5EF4-FFF2-40B4-BE49-F238E27FC236}">
                <a16:creationId xmlns:a16="http://schemas.microsoft.com/office/drawing/2014/main" id="{68608015-03B3-42B9-8747-2688A522CE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900" b="51550" l="64900" r="85667">
                        <a14:foregroundMark x1="65700" y1="45500" x2="65700" y2="45500"/>
                        <a14:foregroundMark x1="64933" y1="45500" x2="64933" y2="45500"/>
                        <a14:foregroundMark x1="75733" y1="51550" x2="75733" y2="51550"/>
                        <a14:foregroundMark x1="85667" y1="45550" x2="85667" y2="45550"/>
                        <a14:foregroundMark x1="74833" y1="31900" x2="74833" y2="31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256" t="30714" r="12959" b="47056"/>
          <a:stretch/>
        </p:blipFill>
        <p:spPr>
          <a:xfrm>
            <a:off x="10836082" y="823424"/>
            <a:ext cx="2357991" cy="15355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2346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stationnaire, table, crayon, assis&#10;&#10;Description générée automatiquement">
            <a:extLst>
              <a:ext uri="{FF2B5EF4-FFF2-40B4-BE49-F238E27FC236}">
                <a16:creationId xmlns:a16="http://schemas.microsoft.com/office/drawing/2014/main" id="{DCF5BD85-F626-4B71-B955-3F41735B0D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8F4F1"/>
              </a:clrFrom>
              <a:clrTo>
                <a:srgbClr val="F8F4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7" t="13854" r="83405" b="47778"/>
          <a:stretch/>
        </p:blipFill>
        <p:spPr>
          <a:xfrm rot="5198439">
            <a:off x="-66171" y="618191"/>
            <a:ext cx="1022556" cy="6674574"/>
          </a:xfrm>
          <a:prstGeom prst="rect">
            <a:avLst/>
          </a:prstGeom>
        </p:spPr>
      </p:pic>
      <p:pic>
        <p:nvPicPr>
          <p:cNvPr id="8" name="Image 7" descr="Une image contenant stationnaire, table, crayon, assis&#10;&#10;Description générée automatiquement">
            <a:extLst>
              <a:ext uri="{FF2B5EF4-FFF2-40B4-BE49-F238E27FC236}">
                <a16:creationId xmlns:a16="http://schemas.microsoft.com/office/drawing/2014/main" id="{3150DAC0-E2F5-4957-BBFC-6D6CEC1888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7F4EF"/>
              </a:clrFrom>
              <a:clrTo>
                <a:srgbClr val="F7F4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" t="51547" r="89410" b="9978"/>
          <a:stretch/>
        </p:blipFill>
        <p:spPr>
          <a:xfrm rot="5198439">
            <a:off x="-61249" y="1512547"/>
            <a:ext cx="994052" cy="6693233"/>
          </a:xfrm>
          <a:prstGeom prst="rect">
            <a:avLst/>
          </a:prstGeom>
        </p:spPr>
      </p:pic>
      <p:pic>
        <p:nvPicPr>
          <p:cNvPr id="9" name="Image 8" descr="Une image contenant stationnaire, table, crayon, assis&#10;&#10;Description générée automatiquement">
            <a:extLst>
              <a:ext uri="{FF2B5EF4-FFF2-40B4-BE49-F238E27FC236}">
                <a16:creationId xmlns:a16="http://schemas.microsoft.com/office/drawing/2014/main" id="{444E390E-B4E8-4CDF-B753-68AD5DC245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8F4F1"/>
              </a:clrFrom>
              <a:clrTo>
                <a:srgbClr val="F8F4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5" t="51882" r="71905" b="10676"/>
          <a:stretch/>
        </p:blipFill>
        <p:spPr>
          <a:xfrm rot="5198439">
            <a:off x="-4582" y="-1051079"/>
            <a:ext cx="899379" cy="6513454"/>
          </a:xfrm>
          <a:prstGeom prst="rect">
            <a:avLst/>
          </a:prstGeom>
        </p:spPr>
      </p:pic>
      <p:pic>
        <p:nvPicPr>
          <p:cNvPr id="10" name="Image 9" descr="Une image contenant stationnaire, table, crayon, assis&#10;&#10;Description générée automatiquement">
            <a:extLst>
              <a:ext uri="{FF2B5EF4-FFF2-40B4-BE49-F238E27FC236}">
                <a16:creationId xmlns:a16="http://schemas.microsoft.com/office/drawing/2014/main" id="{C980919F-F0ED-4EB2-918C-5E1DA32E24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8F4F1"/>
              </a:clrFrom>
              <a:clrTo>
                <a:srgbClr val="F8F4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1" t="13468" r="77937" b="48163"/>
          <a:stretch/>
        </p:blipFill>
        <p:spPr>
          <a:xfrm rot="5198439">
            <a:off x="111478" y="-281729"/>
            <a:ext cx="828375" cy="6674571"/>
          </a:xfrm>
          <a:prstGeom prst="rect">
            <a:avLst/>
          </a:prstGeom>
        </p:spPr>
      </p:pic>
      <p:pic>
        <p:nvPicPr>
          <p:cNvPr id="11" name="Image 10" descr="Une image contenant stationnaire, table, crayon, assis&#10;&#10;Description générée automatiquement">
            <a:extLst>
              <a:ext uri="{FF2B5EF4-FFF2-40B4-BE49-F238E27FC236}">
                <a16:creationId xmlns:a16="http://schemas.microsoft.com/office/drawing/2014/main" id="{DAF0AF01-649C-4073-ACF5-B736489263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8F4F1"/>
              </a:clrFrom>
              <a:clrTo>
                <a:srgbClr val="F8F4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0" t="51547" r="66846" b="9892"/>
          <a:stretch/>
        </p:blipFill>
        <p:spPr>
          <a:xfrm rot="5198439">
            <a:off x="14682" y="3190622"/>
            <a:ext cx="847973" cy="670799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4A18778-4495-49F1-8D43-FFFE6DAA22A7}"/>
              </a:ext>
            </a:extLst>
          </p:cNvPr>
          <p:cNvSpPr/>
          <p:nvPr/>
        </p:nvSpPr>
        <p:spPr>
          <a:xfrm rot="21403952">
            <a:off x="611721" y="1681023"/>
            <a:ext cx="14773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26ComicKats" panose="02000603000000000000" pitchFamily="2" charset="0"/>
                <a:ea typeface="K26ComicKats" panose="02000603000000000000" pitchFamily="2" charset="0"/>
              </a:rPr>
              <a:t>nom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6D8ACE-320B-4561-B9F8-0B21434E92AE}"/>
              </a:ext>
            </a:extLst>
          </p:cNvPr>
          <p:cNvSpPr/>
          <p:nvPr/>
        </p:nvSpPr>
        <p:spPr>
          <a:xfrm rot="21403952">
            <a:off x="759170" y="2611659"/>
            <a:ext cx="13644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26ComicKats" panose="02000603000000000000" pitchFamily="2" charset="0"/>
                <a:ea typeface="K26ComicKats" panose="02000603000000000000" pitchFamily="2" charset="0"/>
              </a:rPr>
              <a:t>Dét</a:t>
            </a:r>
            <a:r>
              <a:rPr lang="fr-FR" sz="4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26ComicKats" panose="02000603000000000000" pitchFamily="2" charset="0"/>
                <a:ea typeface="K26ComicKats" panose="02000603000000000000" pitchFamily="2" charset="0"/>
              </a:rPr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470A31-141B-467A-AA9D-020329B4F17A}"/>
              </a:ext>
            </a:extLst>
          </p:cNvPr>
          <p:cNvSpPr/>
          <p:nvPr/>
        </p:nvSpPr>
        <p:spPr>
          <a:xfrm rot="21403952">
            <a:off x="-3697" y="3507961"/>
            <a:ext cx="28902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26ComicKats" panose="02000603000000000000" pitchFamily="2" charset="0"/>
                <a:ea typeface="K26ComicKats" panose="02000603000000000000" pitchFamily="2" charset="0"/>
              </a:rPr>
              <a:t>adjectif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A57AC85-C7D0-4D09-9A01-E6106F8C7209}"/>
              </a:ext>
            </a:extLst>
          </p:cNvPr>
          <p:cNvSpPr/>
          <p:nvPr/>
        </p:nvSpPr>
        <p:spPr>
          <a:xfrm rot="21403952">
            <a:off x="370270" y="4457853"/>
            <a:ext cx="21066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26ComicKats" panose="02000603000000000000" pitchFamily="2" charset="0"/>
                <a:ea typeface="K26ComicKats" panose="02000603000000000000" pitchFamily="2" charset="0"/>
              </a:rPr>
              <a:t>verbe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C2A59DE-53C2-41F8-A3C8-470DCFB7253B}"/>
              </a:ext>
            </a:extLst>
          </p:cNvPr>
          <p:cNvSpPr/>
          <p:nvPr/>
        </p:nvSpPr>
        <p:spPr>
          <a:xfrm rot="21403952">
            <a:off x="360117" y="6131482"/>
            <a:ext cx="21162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26ComicKats" panose="02000603000000000000" pitchFamily="2" charset="0"/>
                <a:ea typeface="K26ComicKats" panose="02000603000000000000" pitchFamily="2" charset="0"/>
              </a:rPr>
              <a:t>autre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7C484A9-0DD3-4371-A20C-4F5B23B95EFE}"/>
              </a:ext>
            </a:extLst>
          </p:cNvPr>
          <p:cNvSpPr/>
          <p:nvPr/>
        </p:nvSpPr>
        <p:spPr>
          <a:xfrm>
            <a:off x="4249115" y="3493813"/>
            <a:ext cx="743939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0"/>
                <a:solidFill>
                  <a:srgbClr val="EA2630"/>
                </a:solidFill>
                <a:latin typeface="HelloPicasso" panose="02000603000000000000" pitchFamily="2" charset="0"/>
                <a:ea typeface="HelloPicasso" panose="02000603000000000000" pitchFamily="2" charset="0"/>
              </a:rPr>
              <a:t>Les</a:t>
            </a:r>
            <a:r>
              <a:rPr lang="fr-FR" sz="5400" b="1" cap="none" spc="0" dirty="0">
                <a:ln w="0"/>
                <a:solidFill>
                  <a:schemeClr val="tx1"/>
                </a:solidFill>
                <a:latin typeface="HelloPicasso" panose="02000603000000000000" pitchFamily="2" charset="0"/>
                <a:ea typeface="HelloPicasso" panose="02000603000000000000" pitchFamily="2" charset="0"/>
              </a:rPr>
              <a:t> </a:t>
            </a:r>
            <a:r>
              <a:rPr lang="fr-FR" sz="5400" b="1" cap="none" spc="0" dirty="0">
                <a:ln w="0"/>
                <a:solidFill>
                  <a:srgbClr val="5279E2"/>
                </a:solidFill>
                <a:latin typeface="HelloPicasso" panose="02000603000000000000" pitchFamily="2" charset="0"/>
                <a:ea typeface="HelloPicasso" panose="02000603000000000000" pitchFamily="2" charset="0"/>
              </a:rPr>
              <a:t>campeurs</a:t>
            </a:r>
            <a:r>
              <a:rPr lang="fr-FR" sz="5400" b="1" cap="none" spc="0" dirty="0">
                <a:ln w="0"/>
                <a:solidFill>
                  <a:schemeClr val="tx1"/>
                </a:solidFill>
                <a:latin typeface="HelloPicasso" panose="02000603000000000000" pitchFamily="2" charset="0"/>
                <a:ea typeface="HelloPicasso" panose="02000603000000000000" pitchFamily="2" charset="0"/>
              </a:rPr>
              <a:t> </a:t>
            </a:r>
            <a:r>
              <a:rPr lang="fr-FR" sz="5400" b="1" cap="none" spc="0" dirty="0">
                <a:ln w="0"/>
                <a:solidFill>
                  <a:srgbClr val="04C804"/>
                </a:solidFill>
                <a:latin typeface="HelloPicasso" panose="02000603000000000000" pitchFamily="2" charset="0"/>
                <a:ea typeface="HelloPicasso" panose="02000603000000000000" pitchFamily="2" charset="0"/>
              </a:rPr>
              <a:t>allument</a:t>
            </a:r>
            <a:r>
              <a:rPr lang="fr-FR" sz="5400" b="1" cap="none" spc="0" dirty="0">
                <a:ln w="0"/>
                <a:solidFill>
                  <a:schemeClr val="tx1"/>
                </a:solidFill>
                <a:latin typeface="HelloPicasso" panose="02000603000000000000" pitchFamily="2" charset="0"/>
                <a:ea typeface="HelloPicasso" panose="02000603000000000000" pitchFamily="2" charset="0"/>
              </a:rPr>
              <a:t> </a:t>
            </a:r>
            <a:r>
              <a:rPr lang="fr-FR" sz="5400" b="1" cap="none" spc="0" dirty="0">
                <a:ln w="0"/>
                <a:solidFill>
                  <a:srgbClr val="FF0000"/>
                </a:solidFill>
                <a:latin typeface="HelloPicasso" panose="02000603000000000000" pitchFamily="2" charset="0"/>
                <a:ea typeface="HelloPicasso" panose="02000603000000000000" pitchFamily="2" charset="0"/>
              </a:rPr>
              <a:t>un</a:t>
            </a:r>
            <a:r>
              <a:rPr lang="fr-FR" sz="5400" b="1" cap="none" spc="0" dirty="0">
                <a:ln w="0"/>
                <a:solidFill>
                  <a:schemeClr val="tx1"/>
                </a:solidFill>
                <a:latin typeface="HelloPicasso" panose="02000603000000000000" pitchFamily="2" charset="0"/>
                <a:ea typeface="HelloPicasso" panose="02000603000000000000" pitchFamily="2" charset="0"/>
              </a:rPr>
              <a:t> </a:t>
            </a:r>
            <a:r>
              <a:rPr lang="fr-FR" sz="5400" b="1" cap="none" spc="0" dirty="0">
                <a:ln w="0"/>
                <a:solidFill>
                  <a:srgbClr val="5279E2"/>
                </a:solidFill>
                <a:latin typeface="HelloPicasso" panose="02000603000000000000" pitchFamily="2" charset="0"/>
                <a:ea typeface="HelloPicasso" panose="02000603000000000000" pitchFamily="2" charset="0"/>
              </a:rPr>
              <a:t>feu</a:t>
            </a:r>
            <a:r>
              <a:rPr lang="fr-FR" sz="5400" b="1" cap="none" spc="0" dirty="0">
                <a:ln w="0"/>
                <a:solidFill>
                  <a:schemeClr val="tx1"/>
                </a:solidFill>
                <a:latin typeface="HelloPicasso" panose="02000603000000000000" pitchFamily="2" charset="0"/>
                <a:ea typeface="HelloPicasso" panose="02000603000000000000" pitchFamily="2" charset="0"/>
              </a:rPr>
              <a:t> de </a:t>
            </a:r>
            <a:r>
              <a:rPr lang="fr-FR" sz="5400" b="1" cap="none" spc="0" dirty="0">
                <a:ln w="0"/>
                <a:solidFill>
                  <a:srgbClr val="5279E2"/>
                </a:solidFill>
                <a:latin typeface="HelloPicasso" panose="02000603000000000000" pitchFamily="2" charset="0"/>
                <a:ea typeface="HelloPicasso" panose="02000603000000000000" pitchFamily="2" charset="0"/>
              </a:rPr>
              <a:t>bois</a:t>
            </a:r>
            <a:r>
              <a:rPr lang="fr-FR" sz="5400" b="1" cap="none" spc="0" dirty="0">
                <a:ln w="0"/>
                <a:solidFill>
                  <a:schemeClr val="tx1"/>
                </a:solidFill>
                <a:latin typeface="HelloPicasso" panose="02000603000000000000" pitchFamily="2" charset="0"/>
                <a:ea typeface="HelloPicasso" panose="02000603000000000000" pitchFamily="2" charset="0"/>
              </a:rPr>
              <a:t>.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D17C1294-C980-4A2C-B2CE-5D5CE1AE665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0189" y="-66273"/>
            <a:ext cx="5764192" cy="1688836"/>
          </a:xfrm>
          <a:prstGeom prst="rect">
            <a:avLst/>
          </a:prstGeom>
        </p:spPr>
      </p:pic>
      <p:pic>
        <p:nvPicPr>
          <p:cNvPr id="19" name="Image 18" descr="Une image contenant stationnaire, table, crayon, assis&#10;&#10;Description générée automatiquement">
            <a:extLst>
              <a:ext uri="{FF2B5EF4-FFF2-40B4-BE49-F238E27FC236}">
                <a16:creationId xmlns:a16="http://schemas.microsoft.com/office/drawing/2014/main" id="{C46FF328-F4CE-4B0B-8C3E-AA8DF1DFDE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8F4F1"/>
              </a:clrFrom>
              <a:clrTo>
                <a:srgbClr val="F8F4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1" t="14091" r="72445" b="47348"/>
          <a:stretch/>
        </p:blipFill>
        <p:spPr>
          <a:xfrm rot="5198439">
            <a:off x="-14448" y="2360563"/>
            <a:ext cx="847973" cy="670799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3AD8E9F-4630-447D-ABD8-827E32242FD5}"/>
              </a:ext>
            </a:extLst>
          </p:cNvPr>
          <p:cNvSpPr/>
          <p:nvPr/>
        </p:nvSpPr>
        <p:spPr>
          <a:xfrm rot="21403952">
            <a:off x="143240" y="5296237"/>
            <a:ext cx="26298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26ComicKats" panose="02000603000000000000" pitchFamily="2" charset="0"/>
                <a:ea typeface="K26ComicKats" panose="02000603000000000000" pitchFamily="2" charset="0"/>
              </a:rPr>
              <a:t>pronom</a:t>
            </a:r>
          </a:p>
        </p:txBody>
      </p:sp>
      <p:pic>
        <p:nvPicPr>
          <p:cNvPr id="23" name="Image 22" descr="Une image contenant roue à vent, chaîne&#10;&#10;Description générée automatiquement">
            <a:extLst>
              <a:ext uri="{FF2B5EF4-FFF2-40B4-BE49-F238E27FC236}">
                <a16:creationId xmlns:a16="http://schemas.microsoft.com/office/drawing/2014/main" id="{06C6F078-5C14-418A-AE81-5D92E01364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900" b="51550" l="64900" r="85667">
                        <a14:foregroundMark x1="65700" y1="45500" x2="65700" y2="45500"/>
                        <a14:foregroundMark x1="64933" y1="45500" x2="64933" y2="45500"/>
                        <a14:foregroundMark x1="75733" y1="51550" x2="75733" y2="51550"/>
                        <a14:foregroundMark x1="85667" y1="45550" x2="85667" y2="45550"/>
                        <a14:foregroundMark x1="74833" y1="31900" x2="74833" y2="31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256" t="30714" r="12959" b="47056"/>
          <a:stretch/>
        </p:blipFill>
        <p:spPr>
          <a:xfrm>
            <a:off x="-1000318" y="523643"/>
            <a:ext cx="2357991" cy="15355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 23" descr="Une image contenant roue à vent, chaîne&#10;&#10;Description générée automatiquement">
            <a:extLst>
              <a:ext uri="{FF2B5EF4-FFF2-40B4-BE49-F238E27FC236}">
                <a16:creationId xmlns:a16="http://schemas.microsoft.com/office/drawing/2014/main" id="{94519108-7B99-46FC-9B26-33407CCA16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900" b="51550" l="64900" r="85667">
                        <a14:foregroundMark x1="65700" y1="45500" x2="65700" y2="45500"/>
                        <a14:foregroundMark x1="64933" y1="45500" x2="64933" y2="45500"/>
                        <a14:foregroundMark x1="75733" y1="51550" x2="75733" y2="51550"/>
                        <a14:foregroundMark x1="85667" y1="45550" x2="85667" y2="45550"/>
                        <a14:foregroundMark x1="74833" y1="31900" x2="74833" y2="31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256" t="30714" r="12959" b="47056"/>
          <a:stretch/>
        </p:blipFill>
        <p:spPr>
          <a:xfrm>
            <a:off x="5670825" y="529872"/>
            <a:ext cx="1235464" cy="80456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5" name="Rectangle 26">
            <a:extLst>
              <a:ext uri="{FF2B5EF4-FFF2-40B4-BE49-F238E27FC236}">
                <a16:creationId xmlns:a16="http://schemas.microsoft.com/office/drawing/2014/main" id="{563FAD83-A33D-4B49-9C33-78285C9225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12400" y="6647883"/>
            <a:ext cx="15796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68580" tIns="34290" rIns="68580" bIns="3429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900" dirty="0">
                <a:latin typeface="HelloArchitect" panose="02000603000000000000" pitchFamily="2" charset="0"/>
                <a:ea typeface="HelloArchitect" panose="02000603000000000000" pitchFamily="2" charset="0"/>
                <a:cs typeface="Calibri" panose="020F0502020204030204" pitchFamily="34" charset="0"/>
              </a:rPr>
              <a:t>Jacinthe Morin, CSDN, 2020</a:t>
            </a:r>
            <a:endParaRPr lang="fr-FR" altLang="fr-FR" sz="1350" dirty="0">
              <a:latin typeface="HelloArchitect" panose="02000603000000000000" pitchFamily="2" charset="0"/>
              <a:ea typeface="HelloArchitect" panose="02000603000000000000" pitchFamily="2" charset="0"/>
            </a:endParaRPr>
          </a:p>
        </p:txBody>
      </p:sp>
      <p:pic>
        <p:nvPicPr>
          <p:cNvPr id="26" name="Picture 2" descr="RÃ©sultats de recherche d'images pour Â«Â hello fontÂ Â»">
            <a:extLst>
              <a:ext uri="{FF2B5EF4-FFF2-40B4-BE49-F238E27FC236}">
                <a16:creationId xmlns:a16="http://schemas.microsoft.com/office/drawing/2014/main" id="{379CC519-884D-4532-932D-425EEC850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429" b="94286" l="3143" r="96571">
                        <a14:foregroundMark x1="16000" y1="11143" x2="16000" y2="11143"/>
                        <a14:foregroundMark x1="14571" y1="10857" x2="14000" y2="42857"/>
                        <a14:foregroundMark x1="14000" y1="42857" x2="26857" y2="75714"/>
                        <a14:foregroundMark x1="26857" y1="75714" x2="60857" y2="79714"/>
                        <a14:foregroundMark x1="60857" y1="79714" x2="91714" y2="63429"/>
                        <a14:foregroundMark x1="91714" y1="63429" x2="83714" y2="32286"/>
                        <a14:foregroundMark x1="83714" y1="32286" x2="68571" y2="27429"/>
                        <a14:foregroundMark x1="68571" y1="27429" x2="49714" y2="28286"/>
                        <a14:foregroundMark x1="49714" y1="28286" x2="35143" y2="24857"/>
                        <a14:foregroundMark x1="35143" y1="24857" x2="22857" y2="16286"/>
                        <a14:foregroundMark x1="22857" y1="16286" x2="11143" y2="26571"/>
                        <a14:foregroundMark x1="11143" y1="26571" x2="11143" y2="26571"/>
                        <a14:foregroundMark x1="40571" y1="91714" x2="40571" y2="91714"/>
                        <a14:foregroundMark x1="83143" y1="93714" x2="83143" y2="94286"/>
                        <a14:foregroundMark x1="8571" y1="71143" x2="8571" y2="71143"/>
                        <a14:foregroundMark x1="14000" y1="5714" x2="14000" y2="5714"/>
                        <a14:foregroundMark x1="3143" y1="35143" x2="3143" y2="35143"/>
                        <a14:foregroundMark x1="96571" y1="27143" x2="96571" y2="2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963" y="6658490"/>
            <a:ext cx="171034" cy="171034"/>
          </a:xfrm>
          <a:prstGeom prst="rect">
            <a:avLst/>
          </a:prstGeom>
          <a:noFill/>
          <a:effectLst>
            <a:outerShdw blurRad="127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Image associÃ©e">
            <a:extLst>
              <a:ext uri="{FF2B5EF4-FFF2-40B4-BE49-F238E27FC236}">
                <a16:creationId xmlns:a16="http://schemas.microsoft.com/office/drawing/2014/main" id="{F2CD9947-C85A-419A-A142-78B7AC35E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1781" y="6608045"/>
            <a:ext cx="256592" cy="25659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330A4126-F3B9-41A2-AB5C-D14C9EEB892F}"/>
              </a:ext>
            </a:extLst>
          </p:cNvPr>
          <p:cNvSpPr/>
          <p:nvPr/>
        </p:nvSpPr>
        <p:spPr>
          <a:xfrm>
            <a:off x="7126801" y="226640"/>
            <a:ext cx="457864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Picasso" panose="02000603000000000000" pitchFamily="2" charset="0"/>
                <a:ea typeface="HelloPicasso" panose="02000603000000000000" pitchFamily="2" charset="0"/>
              </a:rPr>
              <a:t>Retranscris les phrases en utilisant les bonnes couleurs. </a:t>
            </a:r>
          </a:p>
        </p:txBody>
      </p:sp>
      <p:pic>
        <p:nvPicPr>
          <p:cNvPr id="34" name="Image 33" descr="Une image contenant roue à vent, chaîne&#10;&#10;Description générée automatiquement">
            <a:extLst>
              <a:ext uri="{FF2B5EF4-FFF2-40B4-BE49-F238E27FC236}">
                <a16:creationId xmlns:a16="http://schemas.microsoft.com/office/drawing/2014/main" id="{68608015-03B3-42B9-8747-2688A522CE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900" b="51550" l="64900" r="85667">
                        <a14:foregroundMark x1="65700" y1="45500" x2="65700" y2="45500"/>
                        <a14:foregroundMark x1="64933" y1="45500" x2="64933" y2="45500"/>
                        <a14:foregroundMark x1="75733" y1="51550" x2="75733" y2="51550"/>
                        <a14:foregroundMark x1="85667" y1="45550" x2="85667" y2="45550"/>
                        <a14:foregroundMark x1="74833" y1="31900" x2="74833" y2="31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256" t="30714" r="12959" b="47056"/>
          <a:stretch/>
        </p:blipFill>
        <p:spPr>
          <a:xfrm>
            <a:off x="10836082" y="823424"/>
            <a:ext cx="2357991" cy="15355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3611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stationnaire, table, crayon, assis&#10;&#10;Description générée automatiquement">
            <a:extLst>
              <a:ext uri="{FF2B5EF4-FFF2-40B4-BE49-F238E27FC236}">
                <a16:creationId xmlns:a16="http://schemas.microsoft.com/office/drawing/2014/main" id="{DCF5BD85-F626-4B71-B955-3F41735B0D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8F4F1"/>
              </a:clrFrom>
              <a:clrTo>
                <a:srgbClr val="F8F4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7" t="13854" r="83405" b="47778"/>
          <a:stretch/>
        </p:blipFill>
        <p:spPr>
          <a:xfrm rot="5198439">
            <a:off x="-66171" y="618191"/>
            <a:ext cx="1022556" cy="6674574"/>
          </a:xfrm>
          <a:prstGeom prst="rect">
            <a:avLst/>
          </a:prstGeom>
        </p:spPr>
      </p:pic>
      <p:pic>
        <p:nvPicPr>
          <p:cNvPr id="8" name="Image 7" descr="Une image contenant stationnaire, table, crayon, assis&#10;&#10;Description générée automatiquement">
            <a:extLst>
              <a:ext uri="{FF2B5EF4-FFF2-40B4-BE49-F238E27FC236}">
                <a16:creationId xmlns:a16="http://schemas.microsoft.com/office/drawing/2014/main" id="{3150DAC0-E2F5-4957-BBFC-6D6CEC1888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7F4EF"/>
              </a:clrFrom>
              <a:clrTo>
                <a:srgbClr val="F7F4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" t="51547" r="89410" b="9978"/>
          <a:stretch/>
        </p:blipFill>
        <p:spPr>
          <a:xfrm rot="5198439">
            <a:off x="-61249" y="1512547"/>
            <a:ext cx="994052" cy="6693233"/>
          </a:xfrm>
          <a:prstGeom prst="rect">
            <a:avLst/>
          </a:prstGeom>
        </p:spPr>
      </p:pic>
      <p:pic>
        <p:nvPicPr>
          <p:cNvPr id="9" name="Image 8" descr="Une image contenant stationnaire, table, crayon, assis&#10;&#10;Description générée automatiquement">
            <a:extLst>
              <a:ext uri="{FF2B5EF4-FFF2-40B4-BE49-F238E27FC236}">
                <a16:creationId xmlns:a16="http://schemas.microsoft.com/office/drawing/2014/main" id="{444E390E-B4E8-4CDF-B753-68AD5DC245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8F4F1"/>
              </a:clrFrom>
              <a:clrTo>
                <a:srgbClr val="F8F4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5" t="51882" r="71905" b="10676"/>
          <a:stretch/>
        </p:blipFill>
        <p:spPr>
          <a:xfrm rot="5198439">
            <a:off x="-4582" y="-1051079"/>
            <a:ext cx="899379" cy="6513454"/>
          </a:xfrm>
          <a:prstGeom prst="rect">
            <a:avLst/>
          </a:prstGeom>
        </p:spPr>
      </p:pic>
      <p:pic>
        <p:nvPicPr>
          <p:cNvPr id="10" name="Image 9" descr="Une image contenant stationnaire, table, crayon, assis&#10;&#10;Description générée automatiquement">
            <a:extLst>
              <a:ext uri="{FF2B5EF4-FFF2-40B4-BE49-F238E27FC236}">
                <a16:creationId xmlns:a16="http://schemas.microsoft.com/office/drawing/2014/main" id="{C980919F-F0ED-4EB2-918C-5E1DA32E24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8F4F1"/>
              </a:clrFrom>
              <a:clrTo>
                <a:srgbClr val="F8F4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1" t="13468" r="77937" b="48163"/>
          <a:stretch/>
        </p:blipFill>
        <p:spPr>
          <a:xfrm rot="5198439">
            <a:off x="111478" y="-281729"/>
            <a:ext cx="828375" cy="6674571"/>
          </a:xfrm>
          <a:prstGeom prst="rect">
            <a:avLst/>
          </a:prstGeom>
        </p:spPr>
      </p:pic>
      <p:pic>
        <p:nvPicPr>
          <p:cNvPr id="11" name="Image 10" descr="Une image contenant stationnaire, table, crayon, assis&#10;&#10;Description générée automatiquement">
            <a:extLst>
              <a:ext uri="{FF2B5EF4-FFF2-40B4-BE49-F238E27FC236}">
                <a16:creationId xmlns:a16="http://schemas.microsoft.com/office/drawing/2014/main" id="{DAF0AF01-649C-4073-ACF5-B736489263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8F4F1"/>
              </a:clrFrom>
              <a:clrTo>
                <a:srgbClr val="F8F4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0" t="51547" r="66846" b="9892"/>
          <a:stretch/>
        </p:blipFill>
        <p:spPr>
          <a:xfrm rot="5198439">
            <a:off x="14682" y="3190622"/>
            <a:ext cx="847973" cy="670799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4A18778-4495-49F1-8D43-FFFE6DAA22A7}"/>
              </a:ext>
            </a:extLst>
          </p:cNvPr>
          <p:cNvSpPr/>
          <p:nvPr/>
        </p:nvSpPr>
        <p:spPr>
          <a:xfrm rot="21403952">
            <a:off x="611721" y="1681023"/>
            <a:ext cx="14773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26ComicKats" panose="02000603000000000000" pitchFamily="2" charset="0"/>
                <a:ea typeface="K26ComicKats" panose="02000603000000000000" pitchFamily="2" charset="0"/>
              </a:rPr>
              <a:t>nom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6D8ACE-320B-4561-B9F8-0B21434E92AE}"/>
              </a:ext>
            </a:extLst>
          </p:cNvPr>
          <p:cNvSpPr/>
          <p:nvPr/>
        </p:nvSpPr>
        <p:spPr>
          <a:xfrm rot="21403952">
            <a:off x="759170" y="2611659"/>
            <a:ext cx="13644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26ComicKats" panose="02000603000000000000" pitchFamily="2" charset="0"/>
                <a:ea typeface="K26ComicKats" panose="02000603000000000000" pitchFamily="2" charset="0"/>
              </a:rPr>
              <a:t>Dét</a:t>
            </a:r>
            <a:r>
              <a:rPr lang="fr-FR" sz="4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26ComicKats" panose="02000603000000000000" pitchFamily="2" charset="0"/>
                <a:ea typeface="K26ComicKats" panose="02000603000000000000" pitchFamily="2" charset="0"/>
              </a:rPr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470A31-141B-467A-AA9D-020329B4F17A}"/>
              </a:ext>
            </a:extLst>
          </p:cNvPr>
          <p:cNvSpPr/>
          <p:nvPr/>
        </p:nvSpPr>
        <p:spPr>
          <a:xfrm rot="21403952">
            <a:off x="-3697" y="3507961"/>
            <a:ext cx="28902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26ComicKats" panose="02000603000000000000" pitchFamily="2" charset="0"/>
                <a:ea typeface="K26ComicKats" panose="02000603000000000000" pitchFamily="2" charset="0"/>
              </a:rPr>
              <a:t>adjectif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A57AC85-C7D0-4D09-9A01-E6106F8C7209}"/>
              </a:ext>
            </a:extLst>
          </p:cNvPr>
          <p:cNvSpPr/>
          <p:nvPr/>
        </p:nvSpPr>
        <p:spPr>
          <a:xfrm rot="21403952">
            <a:off x="370270" y="4457853"/>
            <a:ext cx="21066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26ComicKats" panose="02000603000000000000" pitchFamily="2" charset="0"/>
                <a:ea typeface="K26ComicKats" panose="02000603000000000000" pitchFamily="2" charset="0"/>
              </a:rPr>
              <a:t>verbe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C2A59DE-53C2-41F8-A3C8-470DCFB7253B}"/>
              </a:ext>
            </a:extLst>
          </p:cNvPr>
          <p:cNvSpPr/>
          <p:nvPr/>
        </p:nvSpPr>
        <p:spPr>
          <a:xfrm rot="21403952">
            <a:off x="360117" y="6131482"/>
            <a:ext cx="21162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26ComicKats" panose="02000603000000000000" pitchFamily="2" charset="0"/>
                <a:ea typeface="K26ComicKats" panose="02000603000000000000" pitchFamily="2" charset="0"/>
              </a:rPr>
              <a:t>autre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7C484A9-0DD3-4371-A20C-4F5B23B95EFE}"/>
              </a:ext>
            </a:extLst>
          </p:cNvPr>
          <p:cNvSpPr/>
          <p:nvPr/>
        </p:nvSpPr>
        <p:spPr>
          <a:xfrm>
            <a:off x="4249115" y="3493813"/>
            <a:ext cx="743939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0"/>
                <a:solidFill>
                  <a:schemeClr val="tx1"/>
                </a:solidFill>
                <a:latin typeface="HelloPicasso" panose="02000603000000000000" pitchFamily="2" charset="0"/>
                <a:ea typeface="HelloPicasso" panose="02000603000000000000" pitchFamily="2" charset="0"/>
              </a:rPr>
              <a:t>Julie pense que tu as raison.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D17C1294-C980-4A2C-B2CE-5D5CE1AE665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0189" y="-66273"/>
            <a:ext cx="5764192" cy="1688836"/>
          </a:xfrm>
          <a:prstGeom prst="rect">
            <a:avLst/>
          </a:prstGeom>
        </p:spPr>
      </p:pic>
      <p:pic>
        <p:nvPicPr>
          <p:cNvPr id="19" name="Image 18" descr="Une image contenant stationnaire, table, crayon, assis&#10;&#10;Description générée automatiquement">
            <a:extLst>
              <a:ext uri="{FF2B5EF4-FFF2-40B4-BE49-F238E27FC236}">
                <a16:creationId xmlns:a16="http://schemas.microsoft.com/office/drawing/2014/main" id="{C46FF328-F4CE-4B0B-8C3E-AA8DF1DFDE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8F4F1"/>
              </a:clrFrom>
              <a:clrTo>
                <a:srgbClr val="F8F4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1" t="14091" r="72445" b="47348"/>
          <a:stretch/>
        </p:blipFill>
        <p:spPr>
          <a:xfrm rot="5198439">
            <a:off x="-14448" y="2360563"/>
            <a:ext cx="847973" cy="670799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3AD8E9F-4630-447D-ABD8-827E32242FD5}"/>
              </a:ext>
            </a:extLst>
          </p:cNvPr>
          <p:cNvSpPr/>
          <p:nvPr/>
        </p:nvSpPr>
        <p:spPr>
          <a:xfrm rot="21403952">
            <a:off x="143240" y="5296237"/>
            <a:ext cx="26298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26ComicKats" panose="02000603000000000000" pitchFamily="2" charset="0"/>
                <a:ea typeface="K26ComicKats" panose="02000603000000000000" pitchFamily="2" charset="0"/>
              </a:rPr>
              <a:t>pronom</a:t>
            </a:r>
          </a:p>
        </p:txBody>
      </p:sp>
      <p:pic>
        <p:nvPicPr>
          <p:cNvPr id="23" name="Image 22" descr="Une image contenant roue à vent, chaîne&#10;&#10;Description générée automatiquement">
            <a:extLst>
              <a:ext uri="{FF2B5EF4-FFF2-40B4-BE49-F238E27FC236}">
                <a16:creationId xmlns:a16="http://schemas.microsoft.com/office/drawing/2014/main" id="{06C6F078-5C14-418A-AE81-5D92E01364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900" b="51550" l="64900" r="85667">
                        <a14:foregroundMark x1="65700" y1="45500" x2="65700" y2="45500"/>
                        <a14:foregroundMark x1="64933" y1="45500" x2="64933" y2="45500"/>
                        <a14:foregroundMark x1="75733" y1="51550" x2="75733" y2="51550"/>
                        <a14:foregroundMark x1="85667" y1="45550" x2="85667" y2="45550"/>
                        <a14:foregroundMark x1="74833" y1="31900" x2="74833" y2="31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256" t="30714" r="12959" b="47056"/>
          <a:stretch/>
        </p:blipFill>
        <p:spPr>
          <a:xfrm>
            <a:off x="-1000318" y="523643"/>
            <a:ext cx="2357991" cy="15355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 23" descr="Une image contenant roue à vent, chaîne&#10;&#10;Description générée automatiquement">
            <a:extLst>
              <a:ext uri="{FF2B5EF4-FFF2-40B4-BE49-F238E27FC236}">
                <a16:creationId xmlns:a16="http://schemas.microsoft.com/office/drawing/2014/main" id="{94519108-7B99-46FC-9B26-33407CCA16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900" b="51550" l="64900" r="85667">
                        <a14:foregroundMark x1="65700" y1="45500" x2="65700" y2="45500"/>
                        <a14:foregroundMark x1="64933" y1="45500" x2="64933" y2="45500"/>
                        <a14:foregroundMark x1="75733" y1="51550" x2="75733" y2="51550"/>
                        <a14:foregroundMark x1="85667" y1="45550" x2="85667" y2="45550"/>
                        <a14:foregroundMark x1="74833" y1="31900" x2="74833" y2="31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256" t="30714" r="12959" b="47056"/>
          <a:stretch/>
        </p:blipFill>
        <p:spPr>
          <a:xfrm>
            <a:off x="5670825" y="529872"/>
            <a:ext cx="1235464" cy="80456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5" name="Rectangle 26">
            <a:extLst>
              <a:ext uri="{FF2B5EF4-FFF2-40B4-BE49-F238E27FC236}">
                <a16:creationId xmlns:a16="http://schemas.microsoft.com/office/drawing/2014/main" id="{563FAD83-A33D-4B49-9C33-78285C9225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12400" y="6647883"/>
            <a:ext cx="15796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68580" tIns="34290" rIns="68580" bIns="3429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900" dirty="0">
                <a:latin typeface="HelloArchitect" panose="02000603000000000000" pitchFamily="2" charset="0"/>
                <a:ea typeface="HelloArchitect" panose="02000603000000000000" pitchFamily="2" charset="0"/>
                <a:cs typeface="Calibri" panose="020F0502020204030204" pitchFamily="34" charset="0"/>
              </a:rPr>
              <a:t>Jacinthe Morin, CSDN, 2020</a:t>
            </a:r>
            <a:endParaRPr lang="fr-FR" altLang="fr-FR" sz="1350" dirty="0">
              <a:latin typeface="HelloArchitect" panose="02000603000000000000" pitchFamily="2" charset="0"/>
              <a:ea typeface="HelloArchitect" panose="02000603000000000000" pitchFamily="2" charset="0"/>
            </a:endParaRPr>
          </a:p>
        </p:txBody>
      </p:sp>
      <p:pic>
        <p:nvPicPr>
          <p:cNvPr id="26" name="Picture 2" descr="RÃ©sultats de recherche d'images pour Â«Â hello fontÂ Â»">
            <a:extLst>
              <a:ext uri="{FF2B5EF4-FFF2-40B4-BE49-F238E27FC236}">
                <a16:creationId xmlns:a16="http://schemas.microsoft.com/office/drawing/2014/main" id="{379CC519-884D-4532-932D-425EEC850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429" b="94286" l="3143" r="96571">
                        <a14:foregroundMark x1="16000" y1="11143" x2="16000" y2="11143"/>
                        <a14:foregroundMark x1="14571" y1="10857" x2="14000" y2="42857"/>
                        <a14:foregroundMark x1="14000" y1="42857" x2="26857" y2="75714"/>
                        <a14:foregroundMark x1="26857" y1="75714" x2="60857" y2="79714"/>
                        <a14:foregroundMark x1="60857" y1="79714" x2="91714" y2="63429"/>
                        <a14:foregroundMark x1="91714" y1="63429" x2="83714" y2="32286"/>
                        <a14:foregroundMark x1="83714" y1="32286" x2="68571" y2="27429"/>
                        <a14:foregroundMark x1="68571" y1="27429" x2="49714" y2="28286"/>
                        <a14:foregroundMark x1="49714" y1="28286" x2="35143" y2="24857"/>
                        <a14:foregroundMark x1="35143" y1="24857" x2="22857" y2="16286"/>
                        <a14:foregroundMark x1="22857" y1="16286" x2="11143" y2="26571"/>
                        <a14:foregroundMark x1="11143" y1="26571" x2="11143" y2="26571"/>
                        <a14:foregroundMark x1="40571" y1="91714" x2="40571" y2="91714"/>
                        <a14:foregroundMark x1="83143" y1="93714" x2="83143" y2="94286"/>
                        <a14:foregroundMark x1="8571" y1="71143" x2="8571" y2="71143"/>
                        <a14:foregroundMark x1="14000" y1="5714" x2="14000" y2="5714"/>
                        <a14:foregroundMark x1="3143" y1="35143" x2="3143" y2="35143"/>
                        <a14:foregroundMark x1="96571" y1="27143" x2="96571" y2="2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963" y="6658490"/>
            <a:ext cx="171034" cy="171034"/>
          </a:xfrm>
          <a:prstGeom prst="rect">
            <a:avLst/>
          </a:prstGeom>
          <a:noFill/>
          <a:effectLst>
            <a:outerShdw blurRad="127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Image associÃ©e">
            <a:extLst>
              <a:ext uri="{FF2B5EF4-FFF2-40B4-BE49-F238E27FC236}">
                <a16:creationId xmlns:a16="http://schemas.microsoft.com/office/drawing/2014/main" id="{F2CD9947-C85A-419A-A142-78B7AC35E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1781" y="6608045"/>
            <a:ext cx="256592" cy="25659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330A4126-F3B9-41A2-AB5C-D14C9EEB892F}"/>
              </a:ext>
            </a:extLst>
          </p:cNvPr>
          <p:cNvSpPr/>
          <p:nvPr/>
        </p:nvSpPr>
        <p:spPr>
          <a:xfrm>
            <a:off x="7126801" y="226640"/>
            <a:ext cx="457864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Picasso" panose="02000603000000000000" pitchFamily="2" charset="0"/>
                <a:ea typeface="HelloPicasso" panose="02000603000000000000" pitchFamily="2" charset="0"/>
              </a:rPr>
              <a:t>Retranscris les phrases en utilisant les bonnes couleurs. </a:t>
            </a:r>
          </a:p>
        </p:txBody>
      </p:sp>
      <p:pic>
        <p:nvPicPr>
          <p:cNvPr id="34" name="Image 33" descr="Une image contenant roue à vent, chaîne&#10;&#10;Description générée automatiquement">
            <a:extLst>
              <a:ext uri="{FF2B5EF4-FFF2-40B4-BE49-F238E27FC236}">
                <a16:creationId xmlns:a16="http://schemas.microsoft.com/office/drawing/2014/main" id="{68608015-03B3-42B9-8747-2688A522CE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900" b="51550" l="64900" r="85667">
                        <a14:foregroundMark x1="65700" y1="45500" x2="65700" y2="45500"/>
                        <a14:foregroundMark x1="64933" y1="45500" x2="64933" y2="45500"/>
                        <a14:foregroundMark x1="75733" y1="51550" x2="75733" y2="51550"/>
                        <a14:foregroundMark x1="85667" y1="45550" x2="85667" y2="45550"/>
                        <a14:foregroundMark x1="74833" y1="31900" x2="74833" y2="31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256" t="30714" r="12959" b="47056"/>
          <a:stretch/>
        </p:blipFill>
        <p:spPr>
          <a:xfrm>
            <a:off x="10836082" y="823424"/>
            <a:ext cx="2357991" cy="15355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7821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stationnaire, table, crayon, assis&#10;&#10;Description générée automatiquement">
            <a:extLst>
              <a:ext uri="{FF2B5EF4-FFF2-40B4-BE49-F238E27FC236}">
                <a16:creationId xmlns:a16="http://schemas.microsoft.com/office/drawing/2014/main" id="{DCF5BD85-F626-4B71-B955-3F41735B0D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8F4F1"/>
              </a:clrFrom>
              <a:clrTo>
                <a:srgbClr val="F8F4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7" t="13854" r="83405" b="47778"/>
          <a:stretch/>
        </p:blipFill>
        <p:spPr>
          <a:xfrm rot="5198439">
            <a:off x="-66171" y="618191"/>
            <a:ext cx="1022556" cy="6674574"/>
          </a:xfrm>
          <a:prstGeom prst="rect">
            <a:avLst/>
          </a:prstGeom>
        </p:spPr>
      </p:pic>
      <p:pic>
        <p:nvPicPr>
          <p:cNvPr id="8" name="Image 7" descr="Une image contenant stationnaire, table, crayon, assis&#10;&#10;Description générée automatiquement">
            <a:extLst>
              <a:ext uri="{FF2B5EF4-FFF2-40B4-BE49-F238E27FC236}">
                <a16:creationId xmlns:a16="http://schemas.microsoft.com/office/drawing/2014/main" id="{3150DAC0-E2F5-4957-BBFC-6D6CEC1888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7F4EF"/>
              </a:clrFrom>
              <a:clrTo>
                <a:srgbClr val="F7F4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" t="51547" r="89410" b="9978"/>
          <a:stretch/>
        </p:blipFill>
        <p:spPr>
          <a:xfrm rot="5198439">
            <a:off x="-61249" y="1512547"/>
            <a:ext cx="994052" cy="6693233"/>
          </a:xfrm>
          <a:prstGeom prst="rect">
            <a:avLst/>
          </a:prstGeom>
        </p:spPr>
      </p:pic>
      <p:pic>
        <p:nvPicPr>
          <p:cNvPr id="9" name="Image 8" descr="Une image contenant stationnaire, table, crayon, assis&#10;&#10;Description générée automatiquement">
            <a:extLst>
              <a:ext uri="{FF2B5EF4-FFF2-40B4-BE49-F238E27FC236}">
                <a16:creationId xmlns:a16="http://schemas.microsoft.com/office/drawing/2014/main" id="{444E390E-B4E8-4CDF-B753-68AD5DC245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8F4F1"/>
              </a:clrFrom>
              <a:clrTo>
                <a:srgbClr val="F8F4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5" t="51882" r="71905" b="10676"/>
          <a:stretch/>
        </p:blipFill>
        <p:spPr>
          <a:xfrm rot="5198439">
            <a:off x="-4582" y="-1051079"/>
            <a:ext cx="899379" cy="6513454"/>
          </a:xfrm>
          <a:prstGeom prst="rect">
            <a:avLst/>
          </a:prstGeom>
        </p:spPr>
      </p:pic>
      <p:pic>
        <p:nvPicPr>
          <p:cNvPr id="10" name="Image 9" descr="Une image contenant stationnaire, table, crayon, assis&#10;&#10;Description générée automatiquement">
            <a:extLst>
              <a:ext uri="{FF2B5EF4-FFF2-40B4-BE49-F238E27FC236}">
                <a16:creationId xmlns:a16="http://schemas.microsoft.com/office/drawing/2014/main" id="{C980919F-F0ED-4EB2-918C-5E1DA32E24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8F4F1"/>
              </a:clrFrom>
              <a:clrTo>
                <a:srgbClr val="F8F4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1" t="13468" r="77937" b="48163"/>
          <a:stretch/>
        </p:blipFill>
        <p:spPr>
          <a:xfrm rot="5198439">
            <a:off x="111478" y="-281729"/>
            <a:ext cx="828375" cy="6674571"/>
          </a:xfrm>
          <a:prstGeom prst="rect">
            <a:avLst/>
          </a:prstGeom>
        </p:spPr>
      </p:pic>
      <p:pic>
        <p:nvPicPr>
          <p:cNvPr id="11" name="Image 10" descr="Une image contenant stationnaire, table, crayon, assis&#10;&#10;Description générée automatiquement">
            <a:extLst>
              <a:ext uri="{FF2B5EF4-FFF2-40B4-BE49-F238E27FC236}">
                <a16:creationId xmlns:a16="http://schemas.microsoft.com/office/drawing/2014/main" id="{DAF0AF01-649C-4073-ACF5-B736489263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8F4F1"/>
              </a:clrFrom>
              <a:clrTo>
                <a:srgbClr val="F8F4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0" t="51547" r="66846" b="9892"/>
          <a:stretch/>
        </p:blipFill>
        <p:spPr>
          <a:xfrm rot="5198439">
            <a:off x="14682" y="3190622"/>
            <a:ext cx="847973" cy="670799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4A18778-4495-49F1-8D43-FFFE6DAA22A7}"/>
              </a:ext>
            </a:extLst>
          </p:cNvPr>
          <p:cNvSpPr/>
          <p:nvPr/>
        </p:nvSpPr>
        <p:spPr>
          <a:xfrm rot="21403952">
            <a:off x="611721" y="1681023"/>
            <a:ext cx="14773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26ComicKats" panose="02000603000000000000" pitchFamily="2" charset="0"/>
                <a:ea typeface="K26ComicKats" panose="02000603000000000000" pitchFamily="2" charset="0"/>
              </a:rPr>
              <a:t>nom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6D8ACE-320B-4561-B9F8-0B21434E92AE}"/>
              </a:ext>
            </a:extLst>
          </p:cNvPr>
          <p:cNvSpPr/>
          <p:nvPr/>
        </p:nvSpPr>
        <p:spPr>
          <a:xfrm rot="21403952">
            <a:off x="759170" y="2611659"/>
            <a:ext cx="13644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26ComicKats" panose="02000603000000000000" pitchFamily="2" charset="0"/>
                <a:ea typeface="K26ComicKats" panose="02000603000000000000" pitchFamily="2" charset="0"/>
              </a:rPr>
              <a:t>Dét</a:t>
            </a:r>
            <a:r>
              <a:rPr lang="fr-FR" sz="4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26ComicKats" panose="02000603000000000000" pitchFamily="2" charset="0"/>
                <a:ea typeface="K26ComicKats" panose="02000603000000000000" pitchFamily="2" charset="0"/>
              </a:rPr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470A31-141B-467A-AA9D-020329B4F17A}"/>
              </a:ext>
            </a:extLst>
          </p:cNvPr>
          <p:cNvSpPr/>
          <p:nvPr/>
        </p:nvSpPr>
        <p:spPr>
          <a:xfrm rot="21403952">
            <a:off x="-3697" y="3507961"/>
            <a:ext cx="28902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26ComicKats" panose="02000603000000000000" pitchFamily="2" charset="0"/>
                <a:ea typeface="K26ComicKats" panose="02000603000000000000" pitchFamily="2" charset="0"/>
              </a:rPr>
              <a:t>adjectif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A57AC85-C7D0-4D09-9A01-E6106F8C7209}"/>
              </a:ext>
            </a:extLst>
          </p:cNvPr>
          <p:cNvSpPr/>
          <p:nvPr/>
        </p:nvSpPr>
        <p:spPr>
          <a:xfrm rot="21403952">
            <a:off x="370270" y="4457853"/>
            <a:ext cx="21066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26ComicKats" panose="02000603000000000000" pitchFamily="2" charset="0"/>
                <a:ea typeface="K26ComicKats" panose="02000603000000000000" pitchFamily="2" charset="0"/>
              </a:rPr>
              <a:t>verbe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C2A59DE-53C2-41F8-A3C8-470DCFB7253B}"/>
              </a:ext>
            </a:extLst>
          </p:cNvPr>
          <p:cNvSpPr/>
          <p:nvPr/>
        </p:nvSpPr>
        <p:spPr>
          <a:xfrm rot="21403952">
            <a:off x="360117" y="6131482"/>
            <a:ext cx="21162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26ComicKats" panose="02000603000000000000" pitchFamily="2" charset="0"/>
                <a:ea typeface="K26ComicKats" panose="02000603000000000000" pitchFamily="2" charset="0"/>
              </a:rPr>
              <a:t>autre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7C484A9-0DD3-4371-A20C-4F5B23B95EFE}"/>
              </a:ext>
            </a:extLst>
          </p:cNvPr>
          <p:cNvSpPr/>
          <p:nvPr/>
        </p:nvSpPr>
        <p:spPr>
          <a:xfrm>
            <a:off x="4249115" y="3493813"/>
            <a:ext cx="743939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0"/>
                <a:solidFill>
                  <a:srgbClr val="5279E2"/>
                </a:solidFill>
                <a:latin typeface="HelloPicasso" panose="02000603000000000000" pitchFamily="2" charset="0"/>
                <a:ea typeface="HelloPicasso" panose="02000603000000000000" pitchFamily="2" charset="0"/>
              </a:rPr>
              <a:t>Julie</a:t>
            </a:r>
            <a:r>
              <a:rPr lang="fr-FR" sz="5400" b="1" cap="none" spc="0" dirty="0">
                <a:ln w="0"/>
                <a:solidFill>
                  <a:schemeClr val="tx1"/>
                </a:solidFill>
                <a:latin typeface="HelloPicasso" panose="02000603000000000000" pitchFamily="2" charset="0"/>
                <a:ea typeface="HelloPicasso" panose="02000603000000000000" pitchFamily="2" charset="0"/>
              </a:rPr>
              <a:t> </a:t>
            </a:r>
            <a:r>
              <a:rPr lang="fr-FR" sz="5400" b="1" cap="none" spc="0" dirty="0">
                <a:ln w="0"/>
                <a:solidFill>
                  <a:srgbClr val="04C804"/>
                </a:solidFill>
                <a:latin typeface="HelloPicasso" panose="02000603000000000000" pitchFamily="2" charset="0"/>
                <a:ea typeface="HelloPicasso" panose="02000603000000000000" pitchFamily="2" charset="0"/>
              </a:rPr>
              <a:t>pense</a:t>
            </a:r>
            <a:r>
              <a:rPr lang="fr-FR" sz="5400" b="1" cap="none" spc="0" dirty="0">
                <a:ln w="0"/>
                <a:solidFill>
                  <a:schemeClr val="tx1"/>
                </a:solidFill>
                <a:latin typeface="HelloPicasso" panose="02000603000000000000" pitchFamily="2" charset="0"/>
                <a:ea typeface="HelloPicasso" panose="02000603000000000000" pitchFamily="2" charset="0"/>
              </a:rPr>
              <a:t> que </a:t>
            </a:r>
            <a:r>
              <a:rPr lang="fr-FR" sz="5400" b="1" cap="none" spc="0" dirty="0">
                <a:ln w="0"/>
                <a:solidFill>
                  <a:srgbClr val="FE7C26"/>
                </a:solidFill>
                <a:latin typeface="HelloPicasso" panose="02000603000000000000" pitchFamily="2" charset="0"/>
                <a:ea typeface="HelloPicasso" panose="02000603000000000000" pitchFamily="2" charset="0"/>
              </a:rPr>
              <a:t>tu</a:t>
            </a:r>
            <a:r>
              <a:rPr lang="fr-FR" sz="5400" b="1" cap="none" spc="0" dirty="0">
                <a:ln w="0"/>
                <a:solidFill>
                  <a:schemeClr val="tx1"/>
                </a:solidFill>
                <a:latin typeface="HelloPicasso" panose="02000603000000000000" pitchFamily="2" charset="0"/>
                <a:ea typeface="HelloPicasso" panose="02000603000000000000" pitchFamily="2" charset="0"/>
              </a:rPr>
              <a:t> </a:t>
            </a:r>
            <a:r>
              <a:rPr lang="fr-FR" sz="5400" b="1" cap="none" spc="0" dirty="0">
                <a:ln w="0"/>
                <a:solidFill>
                  <a:srgbClr val="04C804"/>
                </a:solidFill>
                <a:latin typeface="HelloPicasso" panose="02000603000000000000" pitchFamily="2" charset="0"/>
                <a:ea typeface="HelloPicasso" panose="02000603000000000000" pitchFamily="2" charset="0"/>
              </a:rPr>
              <a:t>as</a:t>
            </a:r>
            <a:r>
              <a:rPr lang="fr-FR" sz="5400" b="1" cap="none" spc="0" dirty="0">
                <a:ln w="0"/>
                <a:solidFill>
                  <a:schemeClr val="tx1"/>
                </a:solidFill>
                <a:latin typeface="HelloPicasso" panose="02000603000000000000" pitchFamily="2" charset="0"/>
                <a:ea typeface="HelloPicasso" panose="02000603000000000000" pitchFamily="2" charset="0"/>
              </a:rPr>
              <a:t> </a:t>
            </a:r>
            <a:r>
              <a:rPr lang="fr-FR" sz="5400" b="1" cap="none" spc="0" dirty="0">
                <a:ln w="0"/>
                <a:solidFill>
                  <a:srgbClr val="5279E2"/>
                </a:solidFill>
                <a:latin typeface="HelloPicasso" panose="02000603000000000000" pitchFamily="2" charset="0"/>
                <a:ea typeface="HelloPicasso" panose="02000603000000000000" pitchFamily="2" charset="0"/>
              </a:rPr>
              <a:t>raison</a:t>
            </a:r>
            <a:r>
              <a:rPr lang="fr-FR" sz="5400" b="1" cap="none" spc="0" dirty="0">
                <a:ln w="0"/>
                <a:solidFill>
                  <a:schemeClr val="tx1"/>
                </a:solidFill>
                <a:latin typeface="HelloPicasso" panose="02000603000000000000" pitchFamily="2" charset="0"/>
                <a:ea typeface="HelloPicasso" panose="02000603000000000000" pitchFamily="2" charset="0"/>
              </a:rPr>
              <a:t>.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D17C1294-C980-4A2C-B2CE-5D5CE1AE665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0189" y="-66273"/>
            <a:ext cx="5764192" cy="1688836"/>
          </a:xfrm>
          <a:prstGeom prst="rect">
            <a:avLst/>
          </a:prstGeom>
        </p:spPr>
      </p:pic>
      <p:pic>
        <p:nvPicPr>
          <p:cNvPr id="19" name="Image 18" descr="Une image contenant stationnaire, table, crayon, assis&#10;&#10;Description générée automatiquement">
            <a:extLst>
              <a:ext uri="{FF2B5EF4-FFF2-40B4-BE49-F238E27FC236}">
                <a16:creationId xmlns:a16="http://schemas.microsoft.com/office/drawing/2014/main" id="{C46FF328-F4CE-4B0B-8C3E-AA8DF1DFDE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8F4F1"/>
              </a:clrFrom>
              <a:clrTo>
                <a:srgbClr val="F8F4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1" t="14091" r="72445" b="47348"/>
          <a:stretch/>
        </p:blipFill>
        <p:spPr>
          <a:xfrm rot="5198439">
            <a:off x="-14448" y="2360563"/>
            <a:ext cx="847973" cy="670799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3AD8E9F-4630-447D-ABD8-827E32242FD5}"/>
              </a:ext>
            </a:extLst>
          </p:cNvPr>
          <p:cNvSpPr/>
          <p:nvPr/>
        </p:nvSpPr>
        <p:spPr>
          <a:xfrm rot="21403952">
            <a:off x="143240" y="5296237"/>
            <a:ext cx="26298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26ComicKats" panose="02000603000000000000" pitchFamily="2" charset="0"/>
                <a:ea typeface="K26ComicKats" panose="02000603000000000000" pitchFamily="2" charset="0"/>
              </a:rPr>
              <a:t>pronom</a:t>
            </a:r>
          </a:p>
        </p:txBody>
      </p:sp>
      <p:pic>
        <p:nvPicPr>
          <p:cNvPr id="23" name="Image 22" descr="Une image contenant roue à vent, chaîne&#10;&#10;Description générée automatiquement">
            <a:extLst>
              <a:ext uri="{FF2B5EF4-FFF2-40B4-BE49-F238E27FC236}">
                <a16:creationId xmlns:a16="http://schemas.microsoft.com/office/drawing/2014/main" id="{06C6F078-5C14-418A-AE81-5D92E01364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900" b="51550" l="64900" r="85667">
                        <a14:foregroundMark x1="65700" y1="45500" x2="65700" y2="45500"/>
                        <a14:foregroundMark x1="64933" y1="45500" x2="64933" y2="45500"/>
                        <a14:foregroundMark x1="75733" y1="51550" x2="75733" y2="51550"/>
                        <a14:foregroundMark x1="85667" y1="45550" x2="85667" y2="45550"/>
                        <a14:foregroundMark x1="74833" y1="31900" x2="74833" y2="31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256" t="30714" r="12959" b="47056"/>
          <a:stretch/>
        </p:blipFill>
        <p:spPr>
          <a:xfrm>
            <a:off x="-1000318" y="523643"/>
            <a:ext cx="2357991" cy="15355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 23" descr="Une image contenant roue à vent, chaîne&#10;&#10;Description générée automatiquement">
            <a:extLst>
              <a:ext uri="{FF2B5EF4-FFF2-40B4-BE49-F238E27FC236}">
                <a16:creationId xmlns:a16="http://schemas.microsoft.com/office/drawing/2014/main" id="{94519108-7B99-46FC-9B26-33407CCA16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900" b="51550" l="64900" r="85667">
                        <a14:foregroundMark x1="65700" y1="45500" x2="65700" y2="45500"/>
                        <a14:foregroundMark x1="64933" y1="45500" x2="64933" y2="45500"/>
                        <a14:foregroundMark x1="75733" y1="51550" x2="75733" y2="51550"/>
                        <a14:foregroundMark x1="85667" y1="45550" x2="85667" y2="45550"/>
                        <a14:foregroundMark x1="74833" y1="31900" x2="74833" y2="31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256" t="30714" r="12959" b="47056"/>
          <a:stretch/>
        </p:blipFill>
        <p:spPr>
          <a:xfrm>
            <a:off x="5670825" y="529872"/>
            <a:ext cx="1235464" cy="80456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5" name="Rectangle 26">
            <a:extLst>
              <a:ext uri="{FF2B5EF4-FFF2-40B4-BE49-F238E27FC236}">
                <a16:creationId xmlns:a16="http://schemas.microsoft.com/office/drawing/2014/main" id="{563FAD83-A33D-4B49-9C33-78285C9225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12400" y="6647883"/>
            <a:ext cx="15796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68580" tIns="34290" rIns="68580" bIns="3429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900" dirty="0">
                <a:latin typeface="HelloArchitect" panose="02000603000000000000" pitchFamily="2" charset="0"/>
                <a:ea typeface="HelloArchitect" panose="02000603000000000000" pitchFamily="2" charset="0"/>
                <a:cs typeface="Calibri" panose="020F0502020204030204" pitchFamily="34" charset="0"/>
              </a:rPr>
              <a:t>Jacinthe Morin, CSDN, 2020</a:t>
            </a:r>
            <a:endParaRPr lang="fr-FR" altLang="fr-FR" sz="1350" dirty="0">
              <a:latin typeface="HelloArchitect" panose="02000603000000000000" pitchFamily="2" charset="0"/>
              <a:ea typeface="HelloArchitect" panose="02000603000000000000" pitchFamily="2" charset="0"/>
            </a:endParaRPr>
          </a:p>
        </p:txBody>
      </p:sp>
      <p:pic>
        <p:nvPicPr>
          <p:cNvPr id="26" name="Picture 2" descr="RÃ©sultats de recherche d'images pour Â«Â hello fontÂ Â»">
            <a:extLst>
              <a:ext uri="{FF2B5EF4-FFF2-40B4-BE49-F238E27FC236}">
                <a16:creationId xmlns:a16="http://schemas.microsoft.com/office/drawing/2014/main" id="{379CC519-884D-4532-932D-425EEC850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429" b="94286" l="3143" r="96571">
                        <a14:foregroundMark x1="16000" y1="11143" x2="16000" y2="11143"/>
                        <a14:foregroundMark x1="14571" y1="10857" x2="14000" y2="42857"/>
                        <a14:foregroundMark x1="14000" y1="42857" x2="26857" y2="75714"/>
                        <a14:foregroundMark x1="26857" y1="75714" x2="60857" y2="79714"/>
                        <a14:foregroundMark x1="60857" y1="79714" x2="91714" y2="63429"/>
                        <a14:foregroundMark x1="91714" y1="63429" x2="83714" y2="32286"/>
                        <a14:foregroundMark x1="83714" y1="32286" x2="68571" y2="27429"/>
                        <a14:foregroundMark x1="68571" y1="27429" x2="49714" y2="28286"/>
                        <a14:foregroundMark x1="49714" y1="28286" x2="35143" y2="24857"/>
                        <a14:foregroundMark x1="35143" y1="24857" x2="22857" y2="16286"/>
                        <a14:foregroundMark x1="22857" y1="16286" x2="11143" y2="26571"/>
                        <a14:foregroundMark x1="11143" y1="26571" x2="11143" y2="26571"/>
                        <a14:foregroundMark x1="40571" y1="91714" x2="40571" y2="91714"/>
                        <a14:foregroundMark x1="83143" y1="93714" x2="83143" y2="94286"/>
                        <a14:foregroundMark x1="8571" y1="71143" x2="8571" y2="71143"/>
                        <a14:foregroundMark x1="14000" y1="5714" x2="14000" y2="5714"/>
                        <a14:foregroundMark x1="3143" y1="35143" x2="3143" y2="35143"/>
                        <a14:foregroundMark x1="96571" y1="27143" x2="96571" y2="2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963" y="6658490"/>
            <a:ext cx="171034" cy="171034"/>
          </a:xfrm>
          <a:prstGeom prst="rect">
            <a:avLst/>
          </a:prstGeom>
          <a:noFill/>
          <a:effectLst>
            <a:outerShdw blurRad="127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Image associÃ©e">
            <a:extLst>
              <a:ext uri="{FF2B5EF4-FFF2-40B4-BE49-F238E27FC236}">
                <a16:creationId xmlns:a16="http://schemas.microsoft.com/office/drawing/2014/main" id="{F2CD9947-C85A-419A-A142-78B7AC35E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1781" y="6608045"/>
            <a:ext cx="256592" cy="25659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330A4126-F3B9-41A2-AB5C-D14C9EEB892F}"/>
              </a:ext>
            </a:extLst>
          </p:cNvPr>
          <p:cNvSpPr/>
          <p:nvPr/>
        </p:nvSpPr>
        <p:spPr>
          <a:xfrm>
            <a:off x="7126801" y="226640"/>
            <a:ext cx="457864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Picasso" panose="02000603000000000000" pitchFamily="2" charset="0"/>
                <a:ea typeface="HelloPicasso" panose="02000603000000000000" pitchFamily="2" charset="0"/>
              </a:rPr>
              <a:t>Retranscris les phrases en utilisant les bonnes couleurs. </a:t>
            </a:r>
          </a:p>
        </p:txBody>
      </p:sp>
      <p:pic>
        <p:nvPicPr>
          <p:cNvPr id="34" name="Image 33" descr="Une image contenant roue à vent, chaîne&#10;&#10;Description générée automatiquement">
            <a:extLst>
              <a:ext uri="{FF2B5EF4-FFF2-40B4-BE49-F238E27FC236}">
                <a16:creationId xmlns:a16="http://schemas.microsoft.com/office/drawing/2014/main" id="{68608015-03B3-42B9-8747-2688A522CE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900" b="51550" l="64900" r="85667">
                        <a14:foregroundMark x1="65700" y1="45500" x2="65700" y2="45500"/>
                        <a14:foregroundMark x1="64933" y1="45500" x2="64933" y2="45500"/>
                        <a14:foregroundMark x1="75733" y1="51550" x2="75733" y2="51550"/>
                        <a14:foregroundMark x1="85667" y1="45550" x2="85667" y2="45550"/>
                        <a14:foregroundMark x1="74833" y1="31900" x2="74833" y2="31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256" t="30714" r="12959" b="47056"/>
          <a:stretch/>
        </p:blipFill>
        <p:spPr>
          <a:xfrm>
            <a:off x="10836082" y="823424"/>
            <a:ext cx="2357991" cy="15355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8186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stationnaire, table, crayon, assis&#10;&#10;Description générée automatiquement">
            <a:extLst>
              <a:ext uri="{FF2B5EF4-FFF2-40B4-BE49-F238E27FC236}">
                <a16:creationId xmlns:a16="http://schemas.microsoft.com/office/drawing/2014/main" id="{DCF5BD85-F626-4B71-B955-3F41735B0D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8F4F1"/>
              </a:clrFrom>
              <a:clrTo>
                <a:srgbClr val="F8F4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7" t="13854" r="83405" b="47778"/>
          <a:stretch/>
        </p:blipFill>
        <p:spPr>
          <a:xfrm rot="5198439">
            <a:off x="-66171" y="618191"/>
            <a:ext cx="1022556" cy="6674574"/>
          </a:xfrm>
          <a:prstGeom prst="rect">
            <a:avLst/>
          </a:prstGeom>
        </p:spPr>
      </p:pic>
      <p:pic>
        <p:nvPicPr>
          <p:cNvPr id="8" name="Image 7" descr="Une image contenant stationnaire, table, crayon, assis&#10;&#10;Description générée automatiquement">
            <a:extLst>
              <a:ext uri="{FF2B5EF4-FFF2-40B4-BE49-F238E27FC236}">
                <a16:creationId xmlns:a16="http://schemas.microsoft.com/office/drawing/2014/main" id="{3150DAC0-E2F5-4957-BBFC-6D6CEC1888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7F4EF"/>
              </a:clrFrom>
              <a:clrTo>
                <a:srgbClr val="F7F4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" t="51547" r="89410" b="9978"/>
          <a:stretch/>
        </p:blipFill>
        <p:spPr>
          <a:xfrm rot="5198439">
            <a:off x="-61249" y="1512547"/>
            <a:ext cx="994052" cy="6693233"/>
          </a:xfrm>
          <a:prstGeom prst="rect">
            <a:avLst/>
          </a:prstGeom>
        </p:spPr>
      </p:pic>
      <p:pic>
        <p:nvPicPr>
          <p:cNvPr id="9" name="Image 8" descr="Une image contenant stationnaire, table, crayon, assis&#10;&#10;Description générée automatiquement">
            <a:extLst>
              <a:ext uri="{FF2B5EF4-FFF2-40B4-BE49-F238E27FC236}">
                <a16:creationId xmlns:a16="http://schemas.microsoft.com/office/drawing/2014/main" id="{444E390E-B4E8-4CDF-B753-68AD5DC245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8F4F1"/>
              </a:clrFrom>
              <a:clrTo>
                <a:srgbClr val="F8F4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5" t="51882" r="71905" b="10676"/>
          <a:stretch/>
        </p:blipFill>
        <p:spPr>
          <a:xfrm rot="5198439">
            <a:off x="-4582" y="-1051079"/>
            <a:ext cx="899379" cy="6513454"/>
          </a:xfrm>
          <a:prstGeom prst="rect">
            <a:avLst/>
          </a:prstGeom>
        </p:spPr>
      </p:pic>
      <p:pic>
        <p:nvPicPr>
          <p:cNvPr id="10" name="Image 9" descr="Une image contenant stationnaire, table, crayon, assis&#10;&#10;Description générée automatiquement">
            <a:extLst>
              <a:ext uri="{FF2B5EF4-FFF2-40B4-BE49-F238E27FC236}">
                <a16:creationId xmlns:a16="http://schemas.microsoft.com/office/drawing/2014/main" id="{C980919F-F0ED-4EB2-918C-5E1DA32E24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8F4F1"/>
              </a:clrFrom>
              <a:clrTo>
                <a:srgbClr val="F8F4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1" t="13468" r="77937" b="48163"/>
          <a:stretch/>
        </p:blipFill>
        <p:spPr>
          <a:xfrm rot="5198439">
            <a:off x="111478" y="-281729"/>
            <a:ext cx="828375" cy="6674571"/>
          </a:xfrm>
          <a:prstGeom prst="rect">
            <a:avLst/>
          </a:prstGeom>
        </p:spPr>
      </p:pic>
      <p:pic>
        <p:nvPicPr>
          <p:cNvPr id="11" name="Image 10" descr="Une image contenant stationnaire, table, crayon, assis&#10;&#10;Description générée automatiquement">
            <a:extLst>
              <a:ext uri="{FF2B5EF4-FFF2-40B4-BE49-F238E27FC236}">
                <a16:creationId xmlns:a16="http://schemas.microsoft.com/office/drawing/2014/main" id="{DAF0AF01-649C-4073-ACF5-B736489263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8F4F1"/>
              </a:clrFrom>
              <a:clrTo>
                <a:srgbClr val="F8F4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0" t="51547" r="66846" b="9892"/>
          <a:stretch/>
        </p:blipFill>
        <p:spPr>
          <a:xfrm rot="5198439">
            <a:off x="14682" y="3190622"/>
            <a:ext cx="847973" cy="670799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4A18778-4495-49F1-8D43-FFFE6DAA22A7}"/>
              </a:ext>
            </a:extLst>
          </p:cNvPr>
          <p:cNvSpPr/>
          <p:nvPr/>
        </p:nvSpPr>
        <p:spPr>
          <a:xfrm rot="21403952">
            <a:off x="611721" y="1681023"/>
            <a:ext cx="14773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26ComicKats" panose="02000603000000000000" pitchFamily="2" charset="0"/>
                <a:ea typeface="K26ComicKats" panose="02000603000000000000" pitchFamily="2" charset="0"/>
              </a:rPr>
              <a:t>nom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6D8ACE-320B-4561-B9F8-0B21434E92AE}"/>
              </a:ext>
            </a:extLst>
          </p:cNvPr>
          <p:cNvSpPr/>
          <p:nvPr/>
        </p:nvSpPr>
        <p:spPr>
          <a:xfrm rot="21403952">
            <a:off x="759170" y="2611659"/>
            <a:ext cx="13644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26ComicKats" panose="02000603000000000000" pitchFamily="2" charset="0"/>
                <a:ea typeface="K26ComicKats" panose="02000603000000000000" pitchFamily="2" charset="0"/>
              </a:rPr>
              <a:t>Dét</a:t>
            </a:r>
            <a:r>
              <a:rPr lang="fr-FR" sz="4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26ComicKats" panose="02000603000000000000" pitchFamily="2" charset="0"/>
                <a:ea typeface="K26ComicKats" panose="02000603000000000000" pitchFamily="2" charset="0"/>
              </a:rPr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470A31-141B-467A-AA9D-020329B4F17A}"/>
              </a:ext>
            </a:extLst>
          </p:cNvPr>
          <p:cNvSpPr/>
          <p:nvPr/>
        </p:nvSpPr>
        <p:spPr>
          <a:xfrm rot="21403952">
            <a:off x="-3697" y="3507961"/>
            <a:ext cx="28902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26ComicKats" panose="02000603000000000000" pitchFamily="2" charset="0"/>
                <a:ea typeface="K26ComicKats" panose="02000603000000000000" pitchFamily="2" charset="0"/>
              </a:rPr>
              <a:t>adjectif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A57AC85-C7D0-4D09-9A01-E6106F8C7209}"/>
              </a:ext>
            </a:extLst>
          </p:cNvPr>
          <p:cNvSpPr/>
          <p:nvPr/>
        </p:nvSpPr>
        <p:spPr>
          <a:xfrm rot="21403952">
            <a:off x="370270" y="4457853"/>
            <a:ext cx="21066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26ComicKats" panose="02000603000000000000" pitchFamily="2" charset="0"/>
                <a:ea typeface="K26ComicKats" panose="02000603000000000000" pitchFamily="2" charset="0"/>
              </a:rPr>
              <a:t>verbe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C2A59DE-53C2-41F8-A3C8-470DCFB7253B}"/>
              </a:ext>
            </a:extLst>
          </p:cNvPr>
          <p:cNvSpPr/>
          <p:nvPr/>
        </p:nvSpPr>
        <p:spPr>
          <a:xfrm rot="21403952">
            <a:off x="360117" y="6131482"/>
            <a:ext cx="21162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26ComicKats" panose="02000603000000000000" pitchFamily="2" charset="0"/>
                <a:ea typeface="K26ComicKats" panose="02000603000000000000" pitchFamily="2" charset="0"/>
              </a:rPr>
              <a:t>autre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7C484A9-0DD3-4371-A20C-4F5B23B95EFE}"/>
              </a:ext>
            </a:extLst>
          </p:cNvPr>
          <p:cNvSpPr/>
          <p:nvPr/>
        </p:nvSpPr>
        <p:spPr>
          <a:xfrm>
            <a:off x="4249115" y="3493813"/>
            <a:ext cx="743939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0"/>
                <a:latin typeface="HelloPicasso" panose="02000603000000000000" pitchFamily="2" charset="0"/>
                <a:ea typeface="HelloPicasso" panose="02000603000000000000" pitchFamily="2" charset="0"/>
              </a:rPr>
              <a:t>C</a:t>
            </a:r>
            <a:r>
              <a:rPr lang="fr-FR" sz="5400" b="1" cap="none" spc="0" dirty="0">
                <a:ln w="0"/>
                <a:solidFill>
                  <a:schemeClr val="tx1"/>
                </a:solidFill>
                <a:latin typeface="HelloPicasso" panose="02000603000000000000" pitchFamily="2" charset="0"/>
                <a:ea typeface="HelloPicasso" panose="02000603000000000000" pitchFamily="2" charset="0"/>
              </a:rPr>
              <a:t>e médecin exige </a:t>
            </a:r>
            <a:r>
              <a:rPr lang="fr-FR" sz="5400" b="1" dirty="0">
                <a:ln w="0"/>
                <a:latin typeface="HelloPicasso" panose="02000603000000000000" pitchFamily="2" charset="0"/>
                <a:ea typeface="HelloPicasso" panose="02000603000000000000" pitchFamily="2" charset="0"/>
              </a:rPr>
              <a:t>le</a:t>
            </a:r>
            <a:r>
              <a:rPr lang="fr-FR" sz="5400" b="1" cap="none" spc="0" dirty="0">
                <a:ln w="0"/>
                <a:solidFill>
                  <a:schemeClr val="tx1"/>
                </a:solidFill>
                <a:latin typeface="HelloPicasso" panose="02000603000000000000" pitchFamily="2" charset="0"/>
                <a:ea typeface="HelloPicasso" panose="02000603000000000000" pitchFamily="2" charset="0"/>
              </a:rPr>
              <a:t> repos complet.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D17C1294-C980-4A2C-B2CE-5D5CE1AE665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0189" y="-66273"/>
            <a:ext cx="5764192" cy="1688836"/>
          </a:xfrm>
          <a:prstGeom prst="rect">
            <a:avLst/>
          </a:prstGeom>
        </p:spPr>
      </p:pic>
      <p:pic>
        <p:nvPicPr>
          <p:cNvPr id="19" name="Image 18" descr="Une image contenant stationnaire, table, crayon, assis&#10;&#10;Description générée automatiquement">
            <a:extLst>
              <a:ext uri="{FF2B5EF4-FFF2-40B4-BE49-F238E27FC236}">
                <a16:creationId xmlns:a16="http://schemas.microsoft.com/office/drawing/2014/main" id="{C46FF328-F4CE-4B0B-8C3E-AA8DF1DFDE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8F4F1"/>
              </a:clrFrom>
              <a:clrTo>
                <a:srgbClr val="F8F4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1" t="14091" r="72445" b="47348"/>
          <a:stretch/>
        </p:blipFill>
        <p:spPr>
          <a:xfrm rot="5198439">
            <a:off x="-14448" y="2360563"/>
            <a:ext cx="847973" cy="670799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3AD8E9F-4630-447D-ABD8-827E32242FD5}"/>
              </a:ext>
            </a:extLst>
          </p:cNvPr>
          <p:cNvSpPr/>
          <p:nvPr/>
        </p:nvSpPr>
        <p:spPr>
          <a:xfrm rot="21403952">
            <a:off x="143240" y="5296237"/>
            <a:ext cx="26298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26ComicKats" panose="02000603000000000000" pitchFamily="2" charset="0"/>
                <a:ea typeface="K26ComicKats" panose="02000603000000000000" pitchFamily="2" charset="0"/>
              </a:rPr>
              <a:t>pronom</a:t>
            </a:r>
          </a:p>
        </p:txBody>
      </p:sp>
      <p:pic>
        <p:nvPicPr>
          <p:cNvPr id="23" name="Image 22" descr="Une image contenant roue à vent, chaîne&#10;&#10;Description générée automatiquement">
            <a:extLst>
              <a:ext uri="{FF2B5EF4-FFF2-40B4-BE49-F238E27FC236}">
                <a16:creationId xmlns:a16="http://schemas.microsoft.com/office/drawing/2014/main" id="{06C6F078-5C14-418A-AE81-5D92E01364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900" b="51550" l="64900" r="85667">
                        <a14:foregroundMark x1="65700" y1="45500" x2="65700" y2="45500"/>
                        <a14:foregroundMark x1="64933" y1="45500" x2="64933" y2="45500"/>
                        <a14:foregroundMark x1="75733" y1="51550" x2="75733" y2="51550"/>
                        <a14:foregroundMark x1="85667" y1="45550" x2="85667" y2="45550"/>
                        <a14:foregroundMark x1="74833" y1="31900" x2="74833" y2="31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256" t="30714" r="12959" b="47056"/>
          <a:stretch/>
        </p:blipFill>
        <p:spPr>
          <a:xfrm>
            <a:off x="-1000318" y="523643"/>
            <a:ext cx="2357991" cy="15355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 23" descr="Une image contenant roue à vent, chaîne&#10;&#10;Description générée automatiquement">
            <a:extLst>
              <a:ext uri="{FF2B5EF4-FFF2-40B4-BE49-F238E27FC236}">
                <a16:creationId xmlns:a16="http://schemas.microsoft.com/office/drawing/2014/main" id="{94519108-7B99-46FC-9B26-33407CCA16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900" b="51550" l="64900" r="85667">
                        <a14:foregroundMark x1="65700" y1="45500" x2="65700" y2="45500"/>
                        <a14:foregroundMark x1="64933" y1="45500" x2="64933" y2="45500"/>
                        <a14:foregroundMark x1="75733" y1="51550" x2="75733" y2="51550"/>
                        <a14:foregroundMark x1="85667" y1="45550" x2="85667" y2="45550"/>
                        <a14:foregroundMark x1="74833" y1="31900" x2="74833" y2="31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256" t="30714" r="12959" b="47056"/>
          <a:stretch/>
        </p:blipFill>
        <p:spPr>
          <a:xfrm>
            <a:off x="5670825" y="529872"/>
            <a:ext cx="1235464" cy="80456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5" name="Rectangle 26">
            <a:extLst>
              <a:ext uri="{FF2B5EF4-FFF2-40B4-BE49-F238E27FC236}">
                <a16:creationId xmlns:a16="http://schemas.microsoft.com/office/drawing/2014/main" id="{563FAD83-A33D-4B49-9C33-78285C9225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12400" y="6647883"/>
            <a:ext cx="15796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68580" tIns="34290" rIns="68580" bIns="3429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900" dirty="0">
                <a:latin typeface="HelloArchitect" panose="02000603000000000000" pitchFamily="2" charset="0"/>
                <a:ea typeface="HelloArchitect" panose="02000603000000000000" pitchFamily="2" charset="0"/>
                <a:cs typeface="Calibri" panose="020F0502020204030204" pitchFamily="34" charset="0"/>
              </a:rPr>
              <a:t>Jacinthe Morin, CSDN, 2020</a:t>
            </a:r>
            <a:endParaRPr lang="fr-FR" altLang="fr-FR" sz="1350" dirty="0">
              <a:latin typeface="HelloArchitect" panose="02000603000000000000" pitchFamily="2" charset="0"/>
              <a:ea typeface="HelloArchitect" panose="02000603000000000000" pitchFamily="2" charset="0"/>
            </a:endParaRPr>
          </a:p>
        </p:txBody>
      </p:sp>
      <p:pic>
        <p:nvPicPr>
          <p:cNvPr id="26" name="Picture 2" descr="RÃ©sultats de recherche d'images pour Â«Â hello fontÂ Â»">
            <a:extLst>
              <a:ext uri="{FF2B5EF4-FFF2-40B4-BE49-F238E27FC236}">
                <a16:creationId xmlns:a16="http://schemas.microsoft.com/office/drawing/2014/main" id="{379CC519-884D-4532-932D-425EEC850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429" b="94286" l="3143" r="96571">
                        <a14:foregroundMark x1="16000" y1="11143" x2="16000" y2="11143"/>
                        <a14:foregroundMark x1="14571" y1="10857" x2="14000" y2="42857"/>
                        <a14:foregroundMark x1="14000" y1="42857" x2="26857" y2="75714"/>
                        <a14:foregroundMark x1="26857" y1="75714" x2="60857" y2="79714"/>
                        <a14:foregroundMark x1="60857" y1="79714" x2="91714" y2="63429"/>
                        <a14:foregroundMark x1="91714" y1="63429" x2="83714" y2="32286"/>
                        <a14:foregroundMark x1="83714" y1="32286" x2="68571" y2="27429"/>
                        <a14:foregroundMark x1="68571" y1="27429" x2="49714" y2="28286"/>
                        <a14:foregroundMark x1="49714" y1="28286" x2="35143" y2="24857"/>
                        <a14:foregroundMark x1="35143" y1="24857" x2="22857" y2="16286"/>
                        <a14:foregroundMark x1="22857" y1="16286" x2="11143" y2="26571"/>
                        <a14:foregroundMark x1="11143" y1="26571" x2="11143" y2="26571"/>
                        <a14:foregroundMark x1="40571" y1="91714" x2="40571" y2="91714"/>
                        <a14:foregroundMark x1="83143" y1="93714" x2="83143" y2="94286"/>
                        <a14:foregroundMark x1="8571" y1="71143" x2="8571" y2="71143"/>
                        <a14:foregroundMark x1="14000" y1="5714" x2="14000" y2="5714"/>
                        <a14:foregroundMark x1="3143" y1="35143" x2="3143" y2="35143"/>
                        <a14:foregroundMark x1="96571" y1="27143" x2="96571" y2="2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963" y="6658490"/>
            <a:ext cx="171034" cy="171034"/>
          </a:xfrm>
          <a:prstGeom prst="rect">
            <a:avLst/>
          </a:prstGeom>
          <a:noFill/>
          <a:effectLst>
            <a:outerShdw blurRad="127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Image associÃ©e">
            <a:extLst>
              <a:ext uri="{FF2B5EF4-FFF2-40B4-BE49-F238E27FC236}">
                <a16:creationId xmlns:a16="http://schemas.microsoft.com/office/drawing/2014/main" id="{F2CD9947-C85A-419A-A142-78B7AC35E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1781" y="6608045"/>
            <a:ext cx="256592" cy="25659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330A4126-F3B9-41A2-AB5C-D14C9EEB892F}"/>
              </a:ext>
            </a:extLst>
          </p:cNvPr>
          <p:cNvSpPr/>
          <p:nvPr/>
        </p:nvSpPr>
        <p:spPr>
          <a:xfrm>
            <a:off x="7126801" y="226640"/>
            <a:ext cx="457864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Picasso" panose="02000603000000000000" pitchFamily="2" charset="0"/>
                <a:ea typeface="HelloPicasso" panose="02000603000000000000" pitchFamily="2" charset="0"/>
              </a:rPr>
              <a:t>Retranscris les phrases en utilisant les bonnes couleurs. </a:t>
            </a:r>
          </a:p>
        </p:txBody>
      </p:sp>
      <p:pic>
        <p:nvPicPr>
          <p:cNvPr id="34" name="Image 33" descr="Une image contenant roue à vent, chaîne&#10;&#10;Description générée automatiquement">
            <a:extLst>
              <a:ext uri="{FF2B5EF4-FFF2-40B4-BE49-F238E27FC236}">
                <a16:creationId xmlns:a16="http://schemas.microsoft.com/office/drawing/2014/main" id="{68608015-03B3-42B9-8747-2688A522CE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900" b="51550" l="64900" r="85667">
                        <a14:foregroundMark x1="65700" y1="45500" x2="65700" y2="45500"/>
                        <a14:foregroundMark x1="64933" y1="45500" x2="64933" y2="45500"/>
                        <a14:foregroundMark x1="75733" y1="51550" x2="75733" y2="51550"/>
                        <a14:foregroundMark x1="85667" y1="45550" x2="85667" y2="45550"/>
                        <a14:foregroundMark x1="74833" y1="31900" x2="74833" y2="31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256" t="30714" r="12959" b="47056"/>
          <a:stretch/>
        </p:blipFill>
        <p:spPr>
          <a:xfrm>
            <a:off x="10836082" y="823424"/>
            <a:ext cx="2357991" cy="15355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8147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stationnaire, table, crayon, assis&#10;&#10;Description générée automatiquement">
            <a:extLst>
              <a:ext uri="{FF2B5EF4-FFF2-40B4-BE49-F238E27FC236}">
                <a16:creationId xmlns:a16="http://schemas.microsoft.com/office/drawing/2014/main" id="{DCF5BD85-F626-4B71-B955-3F41735B0D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8F4F1"/>
              </a:clrFrom>
              <a:clrTo>
                <a:srgbClr val="F8F4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7" t="13854" r="83405" b="47778"/>
          <a:stretch/>
        </p:blipFill>
        <p:spPr>
          <a:xfrm rot="5198439">
            <a:off x="-66171" y="618191"/>
            <a:ext cx="1022556" cy="6674574"/>
          </a:xfrm>
          <a:prstGeom prst="rect">
            <a:avLst/>
          </a:prstGeom>
        </p:spPr>
      </p:pic>
      <p:pic>
        <p:nvPicPr>
          <p:cNvPr id="8" name="Image 7" descr="Une image contenant stationnaire, table, crayon, assis&#10;&#10;Description générée automatiquement">
            <a:extLst>
              <a:ext uri="{FF2B5EF4-FFF2-40B4-BE49-F238E27FC236}">
                <a16:creationId xmlns:a16="http://schemas.microsoft.com/office/drawing/2014/main" id="{3150DAC0-E2F5-4957-BBFC-6D6CEC1888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7F4EF"/>
              </a:clrFrom>
              <a:clrTo>
                <a:srgbClr val="F7F4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" t="51547" r="89410" b="9978"/>
          <a:stretch/>
        </p:blipFill>
        <p:spPr>
          <a:xfrm rot="5198439">
            <a:off x="-61249" y="1512547"/>
            <a:ext cx="994052" cy="6693233"/>
          </a:xfrm>
          <a:prstGeom prst="rect">
            <a:avLst/>
          </a:prstGeom>
        </p:spPr>
      </p:pic>
      <p:pic>
        <p:nvPicPr>
          <p:cNvPr id="9" name="Image 8" descr="Une image contenant stationnaire, table, crayon, assis&#10;&#10;Description générée automatiquement">
            <a:extLst>
              <a:ext uri="{FF2B5EF4-FFF2-40B4-BE49-F238E27FC236}">
                <a16:creationId xmlns:a16="http://schemas.microsoft.com/office/drawing/2014/main" id="{444E390E-B4E8-4CDF-B753-68AD5DC245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8F4F1"/>
              </a:clrFrom>
              <a:clrTo>
                <a:srgbClr val="F8F4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5" t="51882" r="71905" b="10676"/>
          <a:stretch/>
        </p:blipFill>
        <p:spPr>
          <a:xfrm rot="5198439">
            <a:off x="-4582" y="-1051079"/>
            <a:ext cx="899379" cy="6513454"/>
          </a:xfrm>
          <a:prstGeom prst="rect">
            <a:avLst/>
          </a:prstGeom>
        </p:spPr>
      </p:pic>
      <p:pic>
        <p:nvPicPr>
          <p:cNvPr id="10" name="Image 9" descr="Une image contenant stationnaire, table, crayon, assis&#10;&#10;Description générée automatiquement">
            <a:extLst>
              <a:ext uri="{FF2B5EF4-FFF2-40B4-BE49-F238E27FC236}">
                <a16:creationId xmlns:a16="http://schemas.microsoft.com/office/drawing/2014/main" id="{C980919F-F0ED-4EB2-918C-5E1DA32E24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8F4F1"/>
              </a:clrFrom>
              <a:clrTo>
                <a:srgbClr val="F8F4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1" t="13468" r="77937" b="48163"/>
          <a:stretch/>
        </p:blipFill>
        <p:spPr>
          <a:xfrm rot="5198439">
            <a:off x="111478" y="-281729"/>
            <a:ext cx="828375" cy="6674571"/>
          </a:xfrm>
          <a:prstGeom prst="rect">
            <a:avLst/>
          </a:prstGeom>
        </p:spPr>
      </p:pic>
      <p:pic>
        <p:nvPicPr>
          <p:cNvPr id="11" name="Image 10" descr="Une image contenant stationnaire, table, crayon, assis&#10;&#10;Description générée automatiquement">
            <a:extLst>
              <a:ext uri="{FF2B5EF4-FFF2-40B4-BE49-F238E27FC236}">
                <a16:creationId xmlns:a16="http://schemas.microsoft.com/office/drawing/2014/main" id="{DAF0AF01-649C-4073-ACF5-B736489263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8F4F1"/>
              </a:clrFrom>
              <a:clrTo>
                <a:srgbClr val="F8F4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0" t="51547" r="66846" b="9892"/>
          <a:stretch/>
        </p:blipFill>
        <p:spPr>
          <a:xfrm rot="5198439">
            <a:off x="14682" y="3190622"/>
            <a:ext cx="847973" cy="670799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4A18778-4495-49F1-8D43-FFFE6DAA22A7}"/>
              </a:ext>
            </a:extLst>
          </p:cNvPr>
          <p:cNvSpPr/>
          <p:nvPr/>
        </p:nvSpPr>
        <p:spPr>
          <a:xfrm rot="21403952">
            <a:off x="611721" y="1681023"/>
            <a:ext cx="14773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26ComicKats" panose="02000603000000000000" pitchFamily="2" charset="0"/>
                <a:ea typeface="K26ComicKats" panose="02000603000000000000" pitchFamily="2" charset="0"/>
              </a:rPr>
              <a:t>nom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6D8ACE-320B-4561-B9F8-0B21434E92AE}"/>
              </a:ext>
            </a:extLst>
          </p:cNvPr>
          <p:cNvSpPr/>
          <p:nvPr/>
        </p:nvSpPr>
        <p:spPr>
          <a:xfrm rot="21403952">
            <a:off x="759170" y="2611659"/>
            <a:ext cx="13644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26ComicKats" panose="02000603000000000000" pitchFamily="2" charset="0"/>
                <a:ea typeface="K26ComicKats" panose="02000603000000000000" pitchFamily="2" charset="0"/>
              </a:rPr>
              <a:t>Dét</a:t>
            </a:r>
            <a:r>
              <a:rPr lang="fr-FR" sz="4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26ComicKats" panose="02000603000000000000" pitchFamily="2" charset="0"/>
                <a:ea typeface="K26ComicKats" panose="02000603000000000000" pitchFamily="2" charset="0"/>
              </a:rPr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470A31-141B-467A-AA9D-020329B4F17A}"/>
              </a:ext>
            </a:extLst>
          </p:cNvPr>
          <p:cNvSpPr/>
          <p:nvPr/>
        </p:nvSpPr>
        <p:spPr>
          <a:xfrm rot="21403952">
            <a:off x="-3697" y="3507961"/>
            <a:ext cx="28902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26ComicKats" panose="02000603000000000000" pitchFamily="2" charset="0"/>
                <a:ea typeface="K26ComicKats" panose="02000603000000000000" pitchFamily="2" charset="0"/>
              </a:rPr>
              <a:t>adjectif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A57AC85-C7D0-4D09-9A01-E6106F8C7209}"/>
              </a:ext>
            </a:extLst>
          </p:cNvPr>
          <p:cNvSpPr/>
          <p:nvPr/>
        </p:nvSpPr>
        <p:spPr>
          <a:xfrm rot="21403952">
            <a:off x="370270" y="4457853"/>
            <a:ext cx="21066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26ComicKats" panose="02000603000000000000" pitchFamily="2" charset="0"/>
                <a:ea typeface="K26ComicKats" panose="02000603000000000000" pitchFamily="2" charset="0"/>
              </a:rPr>
              <a:t>verbe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C2A59DE-53C2-41F8-A3C8-470DCFB7253B}"/>
              </a:ext>
            </a:extLst>
          </p:cNvPr>
          <p:cNvSpPr/>
          <p:nvPr/>
        </p:nvSpPr>
        <p:spPr>
          <a:xfrm rot="21403952">
            <a:off x="360117" y="6131482"/>
            <a:ext cx="21162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26ComicKats" panose="02000603000000000000" pitchFamily="2" charset="0"/>
                <a:ea typeface="K26ComicKats" panose="02000603000000000000" pitchFamily="2" charset="0"/>
              </a:rPr>
              <a:t>autre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7C484A9-0DD3-4371-A20C-4F5B23B95EFE}"/>
              </a:ext>
            </a:extLst>
          </p:cNvPr>
          <p:cNvSpPr/>
          <p:nvPr/>
        </p:nvSpPr>
        <p:spPr>
          <a:xfrm>
            <a:off x="4249115" y="3493813"/>
            <a:ext cx="743939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0"/>
                <a:solidFill>
                  <a:srgbClr val="FF0000"/>
                </a:solidFill>
                <a:latin typeface="HelloPicasso" panose="02000603000000000000" pitchFamily="2" charset="0"/>
                <a:ea typeface="HelloPicasso" panose="02000603000000000000" pitchFamily="2" charset="0"/>
              </a:rPr>
              <a:t>C</a:t>
            </a:r>
            <a:r>
              <a:rPr lang="fr-FR" sz="5400" b="1" cap="none" spc="0" dirty="0">
                <a:ln w="0"/>
                <a:solidFill>
                  <a:srgbClr val="FF0000"/>
                </a:solidFill>
                <a:latin typeface="HelloPicasso" panose="02000603000000000000" pitchFamily="2" charset="0"/>
                <a:ea typeface="HelloPicasso" panose="02000603000000000000" pitchFamily="2" charset="0"/>
              </a:rPr>
              <a:t>e</a:t>
            </a:r>
            <a:r>
              <a:rPr lang="fr-FR" sz="5400" b="1" cap="none" spc="0" dirty="0">
                <a:ln w="0"/>
                <a:solidFill>
                  <a:schemeClr val="tx1"/>
                </a:solidFill>
                <a:latin typeface="HelloPicasso" panose="02000603000000000000" pitchFamily="2" charset="0"/>
                <a:ea typeface="HelloPicasso" panose="02000603000000000000" pitchFamily="2" charset="0"/>
              </a:rPr>
              <a:t> </a:t>
            </a:r>
            <a:r>
              <a:rPr lang="fr-FR" sz="5400" b="1" cap="none" spc="0" dirty="0">
                <a:ln w="0"/>
                <a:solidFill>
                  <a:srgbClr val="5279E2"/>
                </a:solidFill>
                <a:latin typeface="HelloPicasso" panose="02000603000000000000" pitchFamily="2" charset="0"/>
                <a:ea typeface="HelloPicasso" panose="02000603000000000000" pitchFamily="2" charset="0"/>
              </a:rPr>
              <a:t>médecin</a:t>
            </a:r>
            <a:r>
              <a:rPr lang="fr-FR" sz="5400" b="1" cap="none" spc="0" dirty="0">
                <a:ln w="0"/>
                <a:solidFill>
                  <a:schemeClr val="tx1"/>
                </a:solidFill>
                <a:latin typeface="HelloPicasso" panose="02000603000000000000" pitchFamily="2" charset="0"/>
                <a:ea typeface="HelloPicasso" panose="02000603000000000000" pitchFamily="2" charset="0"/>
              </a:rPr>
              <a:t> </a:t>
            </a:r>
            <a:r>
              <a:rPr lang="fr-FR" sz="5400" b="1" cap="none" spc="0" dirty="0">
                <a:ln w="0"/>
                <a:solidFill>
                  <a:srgbClr val="04C804"/>
                </a:solidFill>
                <a:latin typeface="HelloPicasso" panose="02000603000000000000" pitchFamily="2" charset="0"/>
                <a:ea typeface="HelloPicasso" panose="02000603000000000000" pitchFamily="2" charset="0"/>
              </a:rPr>
              <a:t>exige</a:t>
            </a:r>
            <a:r>
              <a:rPr lang="fr-FR" sz="5400" b="1" cap="none" spc="0" dirty="0">
                <a:ln w="0"/>
                <a:solidFill>
                  <a:schemeClr val="tx1"/>
                </a:solidFill>
                <a:latin typeface="HelloPicasso" panose="02000603000000000000" pitchFamily="2" charset="0"/>
                <a:ea typeface="HelloPicasso" panose="02000603000000000000" pitchFamily="2" charset="0"/>
              </a:rPr>
              <a:t> </a:t>
            </a:r>
            <a:r>
              <a:rPr lang="fr-FR" sz="5400" b="1" dirty="0">
                <a:ln w="0"/>
                <a:solidFill>
                  <a:srgbClr val="EA2630"/>
                </a:solidFill>
                <a:latin typeface="HelloPicasso" panose="02000603000000000000" pitchFamily="2" charset="0"/>
                <a:ea typeface="HelloPicasso" panose="02000603000000000000" pitchFamily="2" charset="0"/>
              </a:rPr>
              <a:t>le</a:t>
            </a:r>
            <a:r>
              <a:rPr lang="fr-FR" sz="5400" b="1" cap="none" spc="0" dirty="0">
                <a:ln w="0"/>
                <a:solidFill>
                  <a:schemeClr val="tx1"/>
                </a:solidFill>
                <a:latin typeface="HelloPicasso" panose="02000603000000000000" pitchFamily="2" charset="0"/>
                <a:ea typeface="HelloPicasso" panose="02000603000000000000" pitchFamily="2" charset="0"/>
              </a:rPr>
              <a:t> </a:t>
            </a:r>
            <a:r>
              <a:rPr lang="fr-FR" sz="5400" b="1" cap="none" spc="0" dirty="0">
                <a:ln w="0"/>
                <a:solidFill>
                  <a:srgbClr val="5279E2"/>
                </a:solidFill>
                <a:latin typeface="HelloPicasso" panose="02000603000000000000" pitchFamily="2" charset="0"/>
                <a:ea typeface="HelloPicasso" panose="02000603000000000000" pitchFamily="2" charset="0"/>
              </a:rPr>
              <a:t>repos </a:t>
            </a:r>
            <a:r>
              <a:rPr lang="fr-FR" sz="5400" b="1" cap="none" spc="0" dirty="0">
                <a:ln w="0"/>
                <a:solidFill>
                  <a:srgbClr val="ED23A9"/>
                </a:solidFill>
                <a:latin typeface="HelloPicasso" panose="02000603000000000000" pitchFamily="2" charset="0"/>
                <a:ea typeface="HelloPicasso" panose="02000603000000000000" pitchFamily="2" charset="0"/>
              </a:rPr>
              <a:t>complet</a:t>
            </a:r>
            <a:r>
              <a:rPr lang="fr-FR" sz="5400" b="1" cap="none" spc="0" dirty="0">
                <a:ln w="0"/>
                <a:solidFill>
                  <a:schemeClr val="tx1"/>
                </a:solidFill>
                <a:latin typeface="HelloPicasso" panose="02000603000000000000" pitchFamily="2" charset="0"/>
                <a:ea typeface="HelloPicasso" panose="02000603000000000000" pitchFamily="2" charset="0"/>
              </a:rPr>
              <a:t>.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D17C1294-C980-4A2C-B2CE-5D5CE1AE665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0189" y="-66273"/>
            <a:ext cx="5764192" cy="1688836"/>
          </a:xfrm>
          <a:prstGeom prst="rect">
            <a:avLst/>
          </a:prstGeom>
        </p:spPr>
      </p:pic>
      <p:pic>
        <p:nvPicPr>
          <p:cNvPr id="19" name="Image 18" descr="Une image contenant stationnaire, table, crayon, assis&#10;&#10;Description générée automatiquement">
            <a:extLst>
              <a:ext uri="{FF2B5EF4-FFF2-40B4-BE49-F238E27FC236}">
                <a16:creationId xmlns:a16="http://schemas.microsoft.com/office/drawing/2014/main" id="{C46FF328-F4CE-4B0B-8C3E-AA8DF1DFDE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8F4F1"/>
              </a:clrFrom>
              <a:clrTo>
                <a:srgbClr val="F8F4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1" t="14091" r="72445" b="47348"/>
          <a:stretch/>
        </p:blipFill>
        <p:spPr>
          <a:xfrm rot="5198439">
            <a:off x="-14448" y="2360563"/>
            <a:ext cx="847973" cy="670799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3AD8E9F-4630-447D-ABD8-827E32242FD5}"/>
              </a:ext>
            </a:extLst>
          </p:cNvPr>
          <p:cNvSpPr/>
          <p:nvPr/>
        </p:nvSpPr>
        <p:spPr>
          <a:xfrm rot="21403952">
            <a:off x="143240" y="5296237"/>
            <a:ext cx="26298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26ComicKats" panose="02000603000000000000" pitchFamily="2" charset="0"/>
                <a:ea typeface="K26ComicKats" panose="02000603000000000000" pitchFamily="2" charset="0"/>
              </a:rPr>
              <a:t>pronom</a:t>
            </a:r>
          </a:p>
        </p:txBody>
      </p:sp>
      <p:pic>
        <p:nvPicPr>
          <p:cNvPr id="23" name="Image 22" descr="Une image contenant roue à vent, chaîne&#10;&#10;Description générée automatiquement">
            <a:extLst>
              <a:ext uri="{FF2B5EF4-FFF2-40B4-BE49-F238E27FC236}">
                <a16:creationId xmlns:a16="http://schemas.microsoft.com/office/drawing/2014/main" id="{06C6F078-5C14-418A-AE81-5D92E01364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900" b="51550" l="64900" r="85667">
                        <a14:foregroundMark x1="65700" y1="45500" x2="65700" y2="45500"/>
                        <a14:foregroundMark x1="64933" y1="45500" x2="64933" y2="45500"/>
                        <a14:foregroundMark x1="75733" y1="51550" x2="75733" y2="51550"/>
                        <a14:foregroundMark x1="85667" y1="45550" x2="85667" y2="45550"/>
                        <a14:foregroundMark x1="74833" y1="31900" x2="74833" y2="31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256" t="30714" r="12959" b="47056"/>
          <a:stretch/>
        </p:blipFill>
        <p:spPr>
          <a:xfrm>
            <a:off x="-1000318" y="523643"/>
            <a:ext cx="2357991" cy="15355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 23" descr="Une image contenant roue à vent, chaîne&#10;&#10;Description générée automatiquement">
            <a:extLst>
              <a:ext uri="{FF2B5EF4-FFF2-40B4-BE49-F238E27FC236}">
                <a16:creationId xmlns:a16="http://schemas.microsoft.com/office/drawing/2014/main" id="{94519108-7B99-46FC-9B26-33407CCA16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900" b="51550" l="64900" r="85667">
                        <a14:foregroundMark x1="65700" y1="45500" x2="65700" y2="45500"/>
                        <a14:foregroundMark x1="64933" y1="45500" x2="64933" y2="45500"/>
                        <a14:foregroundMark x1="75733" y1="51550" x2="75733" y2="51550"/>
                        <a14:foregroundMark x1="85667" y1="45550" x2="85667" y2="45550"/>
                        <a14:foregroundMark x1="74833" y1="31900" x2="74833" y2="31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256" t="30714" r="12959" b="47056"/>
          <a:stretch/>
        </p:blipFill>
        <p:spPr>
          <a:xfrm>
            <a:off x="5670825" y="529872"/>
            <a:ext cx="1235464" cy="80456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5" name="Rectangle 26">
            <a:extLst>
              <a:ext uri="{FF2B5EF4-FFF2-40B4-BE49-F238E27FC236}">
                <a16:creationId xmlns:a16="http://schemas.microsoft.com/office/drawing/2014/main" id="{563FAD83-A33D-4B49-9C33-78285C9225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12400" y="6647883"/>
            <a:ext cx="15796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68580" tIns="34290" rIns="68580" bIns="3429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900" dirty="0">
                <a:latin typeface="HelloArchitect" panose="02000603000000000000" pitchFamily="2" charset="0"/>
                <a:ea typeface="HelloArchitect" panose="02000603000000000000" pitchFamily="2" charset="0"/>
                <a:cs typeface="Calibri" panose="020F0502020204030204" pitchFamily="34" charset="0"/>
              </a:rPr>
              <a:t>Jacinthe Morin, CSDN, 2020</a:t>
            </a:r>
            <a:endParaRPr lang="fr-FR" altLang="fr-FR" sz="1350" dirty="0">
              <a:latin typeface="HelloArchitect" panose="02000603000000000000" pitchFamily="2" charset="0"/>
              <a:ea typeface="HelloArchitect" panose="02000603000000000000" pitchFamily="2" charset="0"/>
            </a:endParaRPr>
          </a:p>
        </p:txBody>
      </p:sp>
      <p:pic>
        <p:nvPicPr>
          <p:cNvPr id="26" name="Picture 2" descr="RÃ©sultats de recherche d'images pour Â«Â hello fontÂ Â»">
            <a:extLst>
              <a:ext uri="{FF2B5EF4-FFF2-40B4-BE49-F238E27FC236}">
                <a16:creationId xmlns:a16="http://schemas.microsoft.com/office/drawing/2014/main" id="{379CC519-884D-4532-932D-425EEC850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429" b="94286" l="3143" r="96571">
                        <a14:foregroundMark x1="16000" y1="11143" x2="16000" y2="11143"/>
                        <a14:foregroundMark x1="14571" y1="10857" x2="14000" y2="42857"/>
                        <a14:foregroundMark x1="14000" y1="42857" x2="26857" y2="75714"/>
                        <a14:foregroundMark x1="26857" y1="75714" x2="60857" y2="79714"/>
                        <a14:foregroundMark x1="60857" y1="79714" x2="91714" y2="63429"/>
                        <a14:foregroundMark x1="91714" y1="63429" x2="83714" y2="32286"/>
                        <a14:foregroundMark x1="83714" y1="32286" x2="68571" y2="27429"/>
                        <a14:foregroundMark x1="68571" y1="27429" x2="49714" y2="28286"/>
                        <a14:foregroundMark x1="49714" y1="28286" x2="35143" y2="24857"/>
                        <a14:foregroundMark x1="35143" y1="24857" x2="22857" y2="16286"/>
                        <a14:foregroundMark x1="22857" y1="16286" x2="11143" y2="26571"/>
                        <a14:foregroundMark x1="11143" y1="26571" x2="11143" y2="26571"/>
                        <a14:foregroundMark x1="40571" y1="91714" x2="40571" y2="91714"/>
                        <a14:foregroundMark x1="83143" y1="93714" x2="83143" y2="94286"/>
                        <a14:foregroundMark x1="8571" y1="71143" x2="8571" y2="71143"/>
                        <a14:foregroundMark x1="14000" y1="5714" x2="14000" y2="5714"/>
                        <a14:foregroundMark x1="3143" y1="35143" x2="3143" y2="35143"/>
                        <a14:foregroundMark x1="96571" y1="27143" x2="96571" y2="2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963" y="6658490"/>
            <a:ext cx="171034" cy="171034"/>
          </a:xfrm>
          <a:prstGeom prst="rect">
            <a:avLst/>
          </a:prstGeom>
          <a:noFill/>
          <a:effectLst>
            <a:outerShdw blurRad="127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Image associÃ©e">
            <a:extLst>
              <a:ext uri="{FF2B5EF4-FFF2-40B4-BE49-F238E27FC236}">
                <a16:creationId xmlns:a16="http://schemas.microsoft.com/office/drawing/2014/main" id="{F2CD9947-C85A-419A-A142-78B7AC35E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1781" y="6608045"/>
            <a:ext cx="256592" cy="25659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330A4126-F3B9-41A2-AB5C-D14C9EEB892F}"/>
              </a:ext>
            </a:extLst>
          </p:cNvPr>
          <p:cNvSpPr/>
          <p:nvPr/>
        </p:nvSpPr>
        <p:spPr>
          <a:xfrm>
            <a:off x="7126801" y="226640"/>
            <a:ext cx="457864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Picasso" panose="02000603000000000000" pitchFamily="2" charset="0"/>
                <a:ea typeface="HelloPicasso" panose="02000603000000000000" pitchFamily="2" charset="0"/>
              </a:rPr>
              <a:t>Retranscris les phrases en utilisant les bonnes couleurs. </a:t>
            </a:r>
          </a:p>
        </p:txBody>
      </p:sp>
      <p:pic>
        <p:nvPicPr>
          <p:cNvPr id="34" name="Image 33" descr="Une image contenant roue à vent, chaîne&#10;&#10;Description générée automatiquement">
            <a:extLst>
              <a:ext uri="{FF2B5EF4-FFF2-40B4-BE49-F238E27FC236}">
                <a16:creationId xmlns:a16="http://schemas.microsoft.com/office/drawing/2014/main" id="{68608015-03B3-42B9-8747-2688A522CE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900" b="51550" l="64900" r="85667">
                        <a14:foregroundMark x1="65700" y1="45500" x2="65700" y2="45500"/>
                        <a14:foregroundMark x1="64933" y1="45500" x2="64933" y2="45500"/>
                        <a14:foregroundMark x1="75733" y1="51550" x2="75733" y2="51550"/>
                        <a14:foregroundMark x1="85667" y1="45550" x2="85667" y2="45550"/>
                        <a14:foregroundMark x1="74833" y1="31900" x2="74833" y2="31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256" t="30714" r="12959" b="47056"/>
          <a:stretch/>
        </p:blipFill>
        <p:spPr>
          <a:xfrm>
            <a:off x="10836082" y="823424"/>
            <a:ext cx="2357991" cy="15355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138516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309</Words>
  <Application>Microsoft Office PowerPoint</Application>
  <PresentationFormat>Grand écran</PresentationFormat>
  <Paragraphs>97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9" baseType="lpstr">
      <vt:lpstr>Calibri Light</vt:lpstr>
      <vt:lpstr>K26ComicKats</vt:lpstr>
      <vt:lpstr>HelloPicasso</vt:lpstr>
      <vt:lpstr>Arial</vt:lpstr>
      <vt:lpstr>Calibri</vt:lpstr>
      <vt:lpstr>HelloArchitect</vt:lpstr>
      <vt:lpstr>HelloBigDeal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Jacinthe Morin</dc:creator>
  <cp:lastModifiedBy>Jacinthe Morin</cp:lastModifiedBy>
  <cp:revision>14</cp:revision>
  <dcterms:created xsi:type="dcterms:W3CDTF">2020-04-30T21:15:56Z</dcterms:created>
  <dcterms:modified xsi:type="dcterms:W3CDTF">2020-05-02T15:44:31Z</dcterms:modified>
</cp:coreProperties>
</file>